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83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Υπότιτλος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Στυλ κύριου υπότιτλου</a:t>
            </a:r>
            <a:endParaRPr kumimoji="0" lang="en-US"/>
          </a:p>
        </p:txBody>
      </p:sp>
      <p:sp>
        <p:nvSpPr>
          <p:cNvPr id="28" name="Τίτλος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cxnSp>
        <p:nvCxnSpPr>
          <p:cNvPr id="8" name="Ευθεία γραμμή σύνδεσης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Ευθεία γραμμή σύνδεσης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Έλλειψη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Θέση ημερομηνίας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16" name="Θέση αριθμού διαφάνειας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968E683-6578-45F8-BD08-07997A2E1935}" type="slidenum">
              <a:rPr lang="en-US" smtClean="0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  <p:sp>
        <p:nvSpPr>
          <p:cNvPr id="17" name="Θέση υποσέλιδου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>
              <a:solidFill>
                <a:srgbClr val="FFFFCC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B1B7B-512A-4B03-A8B2-1E448FB5389B}" type="slidenum">
              <a:rPr lang="en-US" smtClean="0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80EB4-3275-46E1-B35E-7214B111E76D}" type="slidenum">
              <a:rPr lang="en-US" smtClean="0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Θέση περιεχομένου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4" name="Θέση ημερομηνίας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15" name="Θέση αριθμού διαφάνειας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F83EAD8E-4231-46FA-BC9A-574A209D7227}" type="slidenum">
              <a:rPr lang="en-US" smtClean="0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  <p:sp>
        <p:nvSpPr>
          <p:cNvPr id="16" name="Θέση υποσέλιδου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17" name="Τίτλος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17135-9D1C-46F7-BDE7-35B6FF218E44}" type="slidenum">
              <a:rPr lang="en-US" smtClean="0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cxnSp>
        <p:nvCxnSpPr>
          <p:cNvPr id="7" name="Ευθεία γραμμή σύνδεσης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BC2D0-B28E-4A73-8794-F18CD3D56F8F}" type="slidenum">
              <a:rPr lang="en-US" smtClean="0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11" name="Θέση περιεχομένου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3" name="Θέση περιεχομένου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BCE9D-9DB9-41E9-98CB-54C27156C2DF}" type="slidenum">
              <a:rPr lang="en-US" smtClean="0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32" name="Θέση περιεχομένου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34" name="Θέση περιεχομένου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12" name="Θέση κειμένου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cxnSp>
        <p:nvCxnSpPr>
          <p:cNvPr id="10" name="Ευθεία γραμμή σύνδεσης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Ευθεία γραμμή σύνδεσης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06246-BB98-433F-9B6E-C1CDF04613EA}" type="slidenum">
              <a:rPr lang="en-US" smtClean="0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4B853-BBC2-49DE-B94B-152D208B3430}" type="slidenum">
              <a:rPr lang="en-US" smtClean="0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Θέση περιεχομένου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31" name="Τίτλος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8" name="Θέση ημερομηνίας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337AEAC-5473-40DB-9E35-C32928C90835}" type="slidenum">
              <a:rPr lang="en-US" smtClean="0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  <p:sp>
        <p:nvSpPr>
          <p:cNvPr id="10" name="Θέση υποσέλιδου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>
              <a:solidFill>
                <a:srgbClr val="FFFFCC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8" name="Θέση ημερομηνίας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E40247-850F-43CA-9D44-E1C1AF3AA3A0}" type="slidenum">
              <a:rPr lang="en-US" smtClean="0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  <p:sp>
        <p:nvSpPr>
          <p:cNvPr id="10" name="Θέση υποσέλιδου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>
              <a:solidFill>
                <a:srgbClr val="FFFFCC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Θέση κειμένου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24" name="Θέση ημερομηνίας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CC"/>
              </a:solidFill>
            </a:endParaRPr>
          </a:p>
        </p:txBody>
      </p:sp>
      <p:sp>
        <p:nvSpPr>
          <p:cNvPr id="10" name="Θέση υποσέλιδου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CC"/>
              </a:solidFill>
            </a:endParaRPr>
          </a:p>
        </p:txBody>
      </p:sp>
      <p:sp>
        <p:nvSpPr>
          <p:cNvPr id="22" name="Θέση αριθμού διαφάνειας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2380BB58-EBC8-466E-87AF-53EF1255886A}" type="slidenum">
              <a:rPr lang="en-US" smtClean="0">
                <a:solidFill>
                  <a:srgbClr val="FFFFCC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FFFFCC"/>
              </a:solidFill>
            </a:endParaRPr>
          </a:p>
        </p:txBody>
      </p:sp>
      <p:sp>
        <p:nvSpPr>
          <p:cNvPr id="5" name="Θέση τίτλου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8000" b="1" i="1" dirty="0"/>
              <a:t>The sequence of events in a literary work</a:t>
            </a:r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7200" b="1"/>
              <a:t>Plot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00702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447800"/>
            <a:ext cx="7772400" cy="4724400"/>
          </a:xfrm>
        </p:spPr>
        <p:txBody>
          <a:bodyPr/>
          <a:lstStyle/>
          <a:p>
            <a:r>
              <a:rPr lang="en-US" sz="4400" b="1" i="1"/>
              <a:t>The plot usually begins with this:</a:t>
            </a:r>
          </a:p>
          <a:p>
            <a:pPr lvl="1"/>
            <a:r>
              <a:rPr lang="en-US" sz="4400" b="1" i="1"/>
              <a:t>introduces&gt;&gt;&gt;&gt;</a:t>
            </a:r>
            <a:endParaRPr lang="en-US" sz="4800" b="1" i="1"/>
          </a:p>
          <a:p>
            <a:pPr lvl="2"/>
            <a:r>
              <a:rPr lang="en-US" sz="4400" b="1" i="1"/>
              <a:t>setting</a:t>
            </a:r>
          </a:p>
          <a:p>
            <a:pPr lvl="2"/>
            <a:r>
              <a:rPr lang="en-US" sz="4400" b="1" i="1"/>
              <a:t>characters</a:t>
            </a:r>
          </a:p>
          <a:p>
            <a:pPr lvl="2"/>
            <a:r>
              <a:rPr lang="en-US" sz="4400" b="1" i="1"/>
              <a:t>basic situation</a:t>
            </a:r>
            <a:endParaRPr lang="en-US" sz="3600" b="1" i="1"/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7200" b="1"/>
              <a:t>Exposition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270960"/>
      </p:ext>
    </p:extLst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4400" b="1" i="1"/>
              <a:t>Often called “initial incident”</a:t>
            </a:r>
          </a:p>
          <a:p>
            <a:pPr lvl="1"/>
            <a:r>
              <a:rPr lang="en-US" sz="4000" b="1" i="1"/>
              <a:t>the first bit of action that occurs which begins the plot</a:t>
            </a:r>
          </a:p>
          <a:p>
            <a:pPr lvl="1"/>
            <a:r>
              <a:rPr lang="en-US" sz="4000" b="1" i="1"/>
              <a:t>Romeo and Juliet “lock eyes” at the party</a:t>
            </a:r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6600" b="1"/>
              <a:t>Inciting Moment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925655"/>
      </p:ext>
    </p:extLst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4800" b="1" i="1"/>
              <a:t>The struggle that develops</a:t>
            </a:r>
          </a:p>
          <a:p>
            <a:pPr lvl="1"/>
            <a:r>
              <a:rPr lang="en-US" sz="4400" b="1" i="1"/>
              <a:t>man vs. man</a:t>
            </a:r>
          </a:p>
          <a:p>
            <a:pPr lvl="1"/>
            <a:r>
              <a:rPr lang="en-US" sz="4400" b="1" i="1"/>
              <a:t>man vs. himself</a:t>
            </a:r>
          </a:p>
          <a:p>
            <a:pPr lvl="1"/>
            <a:r>
              <a:rPr lang="en-US" sz="4400" b="1" i="1"/>
              <a:t>man vs. society</a:t>
            </a:r>
          </a:p>
          <a:p>
            <a:pPr lvl="1"/>
            <a:r>
              <a:rPr lang="en-US" sz="4400" b="1" i="1"/>
              <a:t>man vs. nature</a:t>
            </a: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7200" b="1"/>
              <a:t>Conflict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713751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4800" b="1" i="1"/>
              <a:t>The point where the protagonist’s situation will either get better or worse</a:t>
            </a:r>
          </a:p>
          <a:p>
            <a:pPr lvl="1"/>
            <a:r>
              <a:rPr lang="en-US" sz="4400" b="1" i="1"/>
              <a:t>protagonist&gt;good guy</a:t>
            </a:r>
          </a:p>
          <a:p>
            <a:pPr lvl="1"/>
            <a:r>
              <a:rPr lang="en-US" sz="4400" b="1" i="1"/>
              <a:t>antagonist&gt;bad guy</a:t>
            </a:r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7200" b="1"/>
              <a:t>Crisis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059133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5400" b="1" i="1"/>
              <a:t>The turning point of the story&gt;everything begins to unravel from here </a:t>
            </a:r>
          </a:p>
          <a:p>
            <a:pPr lvl="1"/>
            <a:r>
              <a:rPr lang="en-US" sz="4800" b="1" i="1"/>
              <a:t>Thus begins the falling action</a:t>
            </a:r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7200" b="1"/>
              <a:t>Climax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810879569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7200" b="1" i="1"/>
              <a:t>The end of the central conflict</a:t>
            </a:r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7200" b="1"/>
              <a:t>Resolution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517332"/>
      </p:ext>
    </p:extLst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4800" b="1" i="1"/>
              <a:t>The final explanation or outcome of the plot</a:t>
            </a:r>
          </a:p>
          <a:p>
            <a:pPr lvl="1"/>
            <a:r>
              <a:rPr lang="en-US" sz="4400" b="1" i="1"/>
              <a:t>If this is included in literature, it will occur </a:t>
            </a:r>
            <a:r>
              <a:rPr lang="en-US" sz="4400" b="1" i="1" u="sng"/>
              <a:t>after</a:t>
            </a:r>
            <a:r>
              <a:rPr lang="en-US" sz="4400" b="1" i="1"/>
              <a:t> the resolution. </a:t>
            </a:r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7200" b="1"/>
              <a:t>Denouement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371350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752600"/>
            <a:ext cx="7772400" cy="4419600"/>
          </a:xfrm>
        </p:spPr>
        <p:txBody>
          <a:bodyPr>
            <a:normAutofit lnSpcReduction="10000"/>
          </a:bodyPr>
          <a:lstStyle/>
          <a:p>
            <a:r>
              <a:rPr lang="en-US" sz="3600" b="1" i="1"/>
              <a:t>Drama where the central character/s suffer disaster/great misfortune</a:t>
            </a:r>
          </a:p>
          <a:p>
            <a:pPr lvl="1"/>
            <a:r>
              <a:rPr lang="en-US" sz="3200" b="1" i="1"/>
              <a:t>In many tragedies, downfall results from&gt;</a:t>
            </a:r>
          </a:p>
          <a:p>
            <a:pPr lvl="2"/>
            <a:r>
              <a:rPr lang="en-US" sz="4000" b="1" i="1"/>
              <a:t>Fate</a:t>
            </a:r>
          </a:p>
          <a:p>
            <a:pPr lvl="2"/>
            <a:r>
              <a:rPr lang="en-US" sz="4000" b="1" i="1"/>
              <a:t>Character flaw/Fatal flaw</a:t>
            </a:r>
          </a:p>
          <a:p>
            <a:pPr lvl="2"/>
            <a:r>
              <a:rPr lang="en-US" sz="4000" b="1" i="1"/>
              <a:t>Combination of the two</a:t>
            </a:r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5400" b="1"/>
              <a:t>Tragedy (Shakespearean)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661818464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 autoUpdateAnimBg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Χαρτί">
  <a:themeElements>
    <a:clrScheme name="Χαρτί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Χαρτί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Χαρτί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</TotalTime>
  <Words>165</Words>
  <Application>Microsoft Office PowerPoint</Application>
  <PresentationFormat>Προβολή στην οθόνη (4:3)</PresentationFormat>
  <Paragraphs>36</Paragraphs>
  <Slides>9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9</vt:i4>
      </vt:variant>
    </vt:vector>
  </HeadingPairs>
  <TitlesOfParts>
    <vt:vector size="10" baseType="lpstr">
      <vt:lpstr>Χαρτί</vt:lpstr>
      <vt:lpstr>Plot</vt:lpstr>
      <vt:lpstr>Exposition</vt:lpstr>
      <vt:lpstr>Inciting Moment</vt:lpstr>
      <vt:lpstr>Conflict</vt:lpstr>
      <vt:lpstr>Crisis</vt:lpstr>
      <vt:lpstr>Climax</vt:lpstr>
      <vt:lpstr>Resolution</vt:lpstr>
      <vt:lpstr>Denouement</vt:lpstr>
      <vt:lpstr>Tragedy (Shakespearean)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Plot</dc:title>
  <dc:creator>Fratzeska</dc:creator>
  <cp:lastModifiedBy>Fratzeska</cp:lastModifiedBy>
  <cp:revision>3</cp:revision>
  <dcterms:created xsi:type="dcterms:W3CDTF">2012-12-31T17:40:07Z</dcterms:created>
  <dcterms:modified xsi:type="dcterms:W3CDTF">2013-02-12T18:51:02Z</dcterms:modified>
</cp:coreProperties>
</file>