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8" name="Group 6"/>
          <p:cNvGrpSpPr>
            <a:grpSpLocks/>
          </p:cNvGrpSpPr>
          <p:nvPr/>
        </p:nvGrpSpPr>
        <p:grpSpPr bwMode="auto">
          <a:xfrm>
            <a:off x="457200" y="2363788"/>
            <a:ext cx="8153400" cy="1600200"/>
            <a:chOff x="288" y="1489"/>
            <a:chExt cx="5136" cy="1008"/>
          </a:xfrm>
        </p:grpSpPr>
        <p:sp>
          <p:nvSpPr>
            <p:cNvPr id="3074" name="Arc 2"/>
            <p:cNvSpPr>
              <a:spLocks/>
            </p:cNvSpPr>
            <p:nvPr/>
          </p:nvSpPr>
          <p:spPr bwMode="invGray">
            <a:xfrm>
              <a:off x="3595" y="1489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5" name="Arc 3"/>
            <p:cNvSpPr>
              <a:spLocks/>
            </p:cNvSpPr>
            <p:nvPr/>
          </p:nvSpPr>
          <p:spPr bwMode="invGray">
            <a:xfrm>
              <a:off x="3548" y="1593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invGray">
            <a:xfrm>
              <a:off x="3521" y="1732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3077" name="AutoShape 5"/>
            <p:cNvSpPr>
              <a:spLocks noChangeArrowheads="1"/>
            </p:cNvSpPr>
            <p:nvPr/>
          </p:nvSpPr>
          <p:spPr bwMode="invGray">
            <a:xfrm>
              <a:off x="288" y="1940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447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968E683-6578-45F8-BD08-07997A2E193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95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B1B7B-512A-4B03-A8B2-1E448FB5389B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69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791200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79120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A80EB4-3275-46E1-B35E-7214B111E76D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67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3EAD8E-4231-46FA-BC9A-574A209D7227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334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B17135-9D1C-46F7-BDE7-35B6FF218E44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435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85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FBC2D0-B28E-4A73-8794-F18CD3D56F8F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4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BCE9D-9DB9-41E9-98CB-54C27156C2DF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131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306246-BB98-433F-9B6E-C1CDF04613EA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57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74B853-BBC2-49DE-B94B-152D208B3430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814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7AEAC-5473-40DB-9E35-C32928C90835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182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FFFFCC"/>
              </a:solidFill>
            </a:endParaRP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E40247-850F-43CA-9D44-E1C1AF3AA3A0}" type="slidenum">
              <a:rPr lang="en-US">
                <a:solidFill>
                  <a:srgbClr val="FFFFCC"/>
                </a:solidFill>
              </a:rPr>
              <a:pPr/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35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0" name="Group 6"/>
          <p:cNvGrpSpPr>
            <a:grpSpLocks/>
          </p:cNvGrpSpPr>
          <p:nvPr/>
        </p:nvGrpSpPr>
        <p:grpSpPr bwMode="auto">
          <a:xfrm>
            <a:off x="457200" y="992188"/>
            <a:ext cx="8153400" cy="1600200"/>
            <a:chOff x="288" y="625"/>
            <a:chExt cx="5136" cy="1008"/>
          </a:xfrm>
        </p:grpSpPr>
        <p:sp>
          <p:nvSpPr>
            <p:cNvPr id="1026" name="Arc 2"/>
            <p:cNvSpPr>
              <a:spLocks/>
            </p:cNvSpPr>
            <p:nvPr/>
          </p:nvSpPr>
          <p:spPr bwMode="invGray">
            <a:xfrm>
              <a:off x="3595" y="625"/>
              <a:ext cx="1829" cy="1008"/>
            </a:xfrm>
            <a:custGeom>
              <a:avLst/>
              <a:gdLst>
                <a:gd name="G0" fmla="+- 312 0 0"/>
                <a:gd name="G1" fmla="+- 21600 0 0"/>
                <a:gd name="G2" fmla="+- 21600 0 0"/>
                <a:gd name="T0" fmla="*/ 300 w 21912"/>
                <a:gd name="T1" fmla="*/ 0 h 43200"/>
                <a:gd name="T2" fmla="*/ 0 w 21912"/>
                <a:gd name="T3" fmla="*/ 43198 h 43200"/>
                <a:gd name="T4" fmla="*/ 312 w 21912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12" h="43200" fill="none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</a:path>
                <a:path w="21912" h="43200" stroke="0" extrusionOk="0">
                  <a:moveTo>
                    <a:pt x="300" y="0"/>
                  </a:moveTo>
                  <a:cubicBezTo>
                    <a:pt x="304" y="0"/>
                    <a:pt x="308" y="-1"/>
                    <a:pt x="312" y="0"/>
                  </a:cubicBezTo>
                  <a:cubicBezTo>
                    <a:pt x="12241" y="0"/>
                    <a:pt x="21912" y="9670"/>
                    <a:pt x="21912" y="21600"/>
                  </a:cubicBezTo>
                  <a:cubicBezTo>
                    <a:pt x="21912" y="33529"/>
                    <a:pt x="12241" y="43200"/>
                    <a:pt x="312" y="43200"/>
                  </a:cubicBezTo>
                  <a:cubicBezTo>
                    <a:pt x="207" y="43200"/>
                    <a:pt x="103" y="43199"/>
                    <a:pt x="0" y="43197"/>
                  </a:cubicBezTo>
                  <a:lnTo>
                    <a:pt x="312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6633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7" name="Arc 3"/>
            <p:cNvSpPr>
              <a:spLocks/>
            </p:cNvSpPr>
            <p:nvPr/>
          </p:nvSpPr>
          <p:spPr bwMode="invGray">
            <a:xfrm>
              <a:off x="3548" y="729"/>
              <a:ext cx="1831" cy="800"/>
            </a:xfrm>
            <a:custGeom>
              <a:avLst/>
              <a:gdLst>
                <a:gd name="G0" fmla="+- 324 0 0"/>
                <a:gd name="G1" fmla="+- 21600 0 0"/>
                <a:gd name="G2" fmla="+- 21600 0 0"/>
                <a:gd name="T0" fmla="*/ 312 w 21924"/>
                <a:gd name="T1" fmla="*/ 0 h 43200"/>
                <a:gd name="T2" fmla="*/ 0 w 21924"/>
                <a:gd name="T3" fmla="*/ 43198 h 43200"/>
                <a:gd name="T4" fmla="*/ 324 w 21924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4" h="43200" fill="none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</a:path>
                <a:path w="21924" h="43200" stroke="0" extrusionOk="0">
                  <a:moveTo>
                    <a:pt x="312" y="0"/>
                  </a:moveTo>
                  <a:cubicBezTo>
                    <a:pt x="316" y="0"/>
                    <a:pt x="320" y="-1"/>
                    <a:pt x="324" y="0"/>
                  </a:cubicBezTo>
                  <a:cubicBezTo>
                    <a:pt x="12253" y="0"/>
                    <a:pt x="21924" y="9670"/>
                    <a:pt x="21924" y="21600"/>
                  </a:cubicBezTo>
                  <a:cubicBezTo>
                    <a:pt x="21924" y="33529"/>
                    <a:pt x="12253" y="43200"/>
                    <a:pt x="324" y="43200"/>
                  </a:cubicBezTo>
                  <a:cubicBezTo>
                    <a:pt x="215" y="43200"/>
                    <a:pt x="107" y="43199"/>
                    <a:pt x="0" y="43197"/>
                  </a:cubicBezTo>
                  <a:lnTo>
                    <a:pt x="324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8944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8" name="Arc 4"/>
            <p:cNvSpPr>
              <a:spLocks/>
            </p:cNvSpPr>
            <p:nvPr/>
          </p:nvSpPr>
          <p:spPr bwMode="invGray">
            <a:xfrm>
              <a:off x="3521" y="868"/>
              <a:ext cx="1830" cy="522"/>
            </a:xfrm>
            <a:custGeom>
              <a:avLst/>
              <a:gdLst>
                <a:gd name="G0" fmla="+- 325 0 0"/>
                <a:gd name="G1" fmla="+- 21600 0 0"/>
                <a:gd name="G2" fmla="+- 21600 0 0"/>
                <a:gd name="T0" fmla="*/ 313 w 21925"/>
                <a:gd name="T1" fmla="*/ 0 h 43200"/>
                <a:gd name="T2" fmla="*/ 0 w 21925"/>
                <a:gd name="T3" fmla="*/ 43198 h 43200"/>
                <a:gd name="T4" fmla="*/ 325 w 21925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925" h="43200" fill="none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</a:path>
                <a:path w="21925" h="43200" stroke="0" extrusionOk="0">
                  <a:moveTo>
                    <a:pt x="313" y="0"/>
                  </a:moveTo>
                  <a:cubicBezTo>
                    <a:pt x="317" y="0"/>
                    <a:pt x="321" y="-1"/>
                    <a:pt x="325" y="0"/>
                  </a:cubicBezTo>
                  <a:cubicBezTo>
                    <a:pt x="12254" y="0"/>
                    <a:pt x="21925" y="9670"/>
                    <a:pt x="21925" y="21600"/>
                  </a:cubicBezTo>
                  <a:cubicBezTo>
                    <a:pt x="21925" y="33529"/>
                    <a:pt x="12254" y="43200"/>
                    <a:pt x="325" y="43200"/>
                  </a:cubicBezTo>
                  <a:cubicBezTo>
                    <a:pt x="216" y="43200"/>
                    <a:pt x="108" y="43199"/>
                    <a:pt x="0" y="43197"/>
                  </a:cubicBezTo>
                  <a:lnTo>
                    <a:pt x="325" y="2160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B75B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  <p:sp>
          <p:nvSpPr>
            <p:cNvPr id="1029" name="AutoShape 5"/>
            <p:cNvSpPr>
              <a:spLocks noChangeArrowheads="1"/>
            </p:cNvSpPr>
            <p:nvPr/>
          </p:nvSpPr>
          <p:spPr bwMode="invGray">
            <a:xfrm>
              <a:off x="288" y="1076"/>
              <a:ext cx="4988" cy="104"/>
            </a:xfrm>
            <a:prstGeom prst="roundRect">
              <a:avLst>
                <a:gd name="adj" fmla="val 49995"/>
              </a:avLst>
            </a:prstGeom>
            <a:gradFill rotWithShape="0">
              <a:gsLst>
                <a:gs pos="0">
                  <a:srgbClr val="000000"/>
                </a:gs>
                <a:gs pos="20000">
                  <a:srgbClr val="000040"/>
                </a:gs>
                <a:gs pos="50000">
                  <a:srgbClr val="400040"/>
                </a:gs>
                <a:gs pos="75000">
                  <a:srgbClr val="8F0040"/>
                </a:gs>
                <a:gs pos="89999">
                  <a:srgbClr val="F27300"/>
                </a:gs>
                <a:gs pos="100000">
                  <a:srgbClr val="FFBF0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l-GR" sz="3600" b="1" i="1">
                <a:solidFill>
                  <a:srgbClr val="FFFFCC"/>
                </a:solidFill>
                <a:latin typeface="Monotype Sorts" pitchFamily="2" charset="2"/>
              </a:endParaRPr>
            </a:p>
          </p:txBody>
        </p:sp>
      </p:grp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574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l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charset="0"/>
              </a:defRPr>
            </a:lvl1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CC"/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 i="0">
                <a:latin typeface="Arial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380BB58-EBC8-466E-87AF-53EF1255886A}" type="slidenum">
              <a:rPr lang="en-US">
                <a:solidFill>
                  <a:srgbClr val="FFFFCC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112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5pPr>
      <a:lvl6pPr marL="4572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6pPr>
      <a:lvl7pPr marL="9144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7pPr>
      <a:lvl8pPr marL="13716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8pPr>
      <a:lvl9pPr marL="1828800" algn="r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Monologue</a:t>
            </a:r>
            <a:endParaRPr lang="en-US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b="1" i="1"/>
              <a:t>One person speaking on stage &gt; may be other character on stage too</a:t>
            </a:r>
          </a:p>
          <a:p>
            <a:pPr lvl="1"/>
            <a:r>
              <a:rPr lang="en-US" sz="4000" b="1" i="1"/>
              <a:t>ex &gt;  the Prince of Verona commanding the Capulets and Montagues to cease feuding</a:t>
            </a:r>
          </a:p>
        </p:txBody>
      </p:sp>
    </p:spTree>
    <p:extLst>
      <p:ext uri="{BB962C8B-B14F-4D97-AF65-F5344CB8AC3E}">
        <p14:creationId xmlns:p14="http://schemas.microsoft.com/office/powerpoint/2010/main" val="4063076418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Soliloquy</a:t>
            </a: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b="1" i="1"/>
              <a:t>Long speech expressing the </a:t>
            </a:r>
            <a:r>
              <a:rPr lang="en-US" sz="4400" b="1" i="1" u="sng"/>
              <a:t>thoughts</a:t>
            </a:r>
            <a:r>
              <a:rPr lang="en-US" sz="4400" b="1" i="1"/>
              <a:t> of a character alone on stage.  In R &amp; J, Romeo gives a soliloquy after the servant has fled and Paris has died. </a:t>
            </a:r>
          </a:p>
        </p:txBody>
      </p:sp>
    </p:spTree>
    <p:extLst>
      <p:ext uri="{BB962C8B-B14F-4D97-AF65-F5344CB8AC3E}">
        <p14:creationId xmlns:p14="http://schemas.microsoft.com/office/powerpoint/2010/main" val="1062800040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Aside</a:t>
            </a:r>
            <a:endParaRPr lang="en-US"/>
          </a:p>
        </p:txBody>
      </p:sp>
      <p:sp>
        <p:nvSpPr>
          <p:cNvPr id="3993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6000" b="1" i="1"/>
              <a:t>Words spoken, usually in an undertone not intended to be heard by all characters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02928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Pun</a:t>
            </a: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100" b="1" i="1"/>
              <a:t>Shakespeare loved to use them!!!</a:t>
            </a:r>
          </a:p>
          <a:p>
            <a:pPr lvl="1"/>
            <a:r>
              <a:rPr lang="en-US" sz="4100" b="1" i="1"/>
              <a:t>Humorous use of a word with two meanings &gt; sometimes missed by the reader because of Elizabethan language and sexual innuendo</a:t>
            </a:r>
          </a:p>
        </p:txBody>
      </p:sp>
    </p:spTree>
    <p:extLst>
      <p:ext uri="{BB962C8B-B14F-4D97-AF65-F5344CB8AC3E}">
        <p14:creationId xmlns:p14="http://schemas.microsoft.com/office/powerpoint/2010/main" val="3255697446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7200" b="1"/>
              <a:t>Direct Address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000" b="1" i="1"/>
              <a:t>Words that tell the reader who is being addressed:</a:t>
            </a:r>
          </a:p>
          <a:p>
            <a:r>
              <a:rPr lang="en-US" sz="4000" b="1" i="1"/>
              <a:t>“A right fair mark, fair coz, is soonest hit.”</a:t>
            </a:r>
          </a:p>
          <a:p>
            <a:r>
              <a:rPr lang="en-US" sz="4000" b="1" i="1"/>
              <a:t>“Ah, my mistresses, which of you all/ Will now deny to dance?”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29004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theme/theme1.xml><?xml version="1.0" encoding="utf-8"?>
<a:theme xmlns:a="http://schemas.openxmlformats.org/drawingml/2006/main" name="Fireball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Firebal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Monotype Sorts" pitchFamily="2" charset="2"/>
          </a:defRPr>
        </a:defPPr>
      </a:lstStyle>
    </a:lnDef>
  </a:objectDefaults>
  <a:extraClrSchemeLst>
    <a:extraClrScheme>
      <a:clrScheme name="Fireball 1">
        <a:dk1>
          <a:srgbClr val="5F5F5F"/>
        </a:dk1>
        <a:lt1>
          <a:srgbClr val="FFFFCC"/>
        </a:lt1>
        <a:dk2>
          <a:srgbClr val="000000"/>
        </a:dk2>
        <a:lt2>
          <a:srgbClr val="FFCC66"/>
        </a:lt2>
        <a:accent1>
          <a:srgbClr val="FF9933"/>
        </a:accent1>
        <a:accent2>
          <a:srgbClr val="CC0066"/>
        </a:accent2>
        <a:accent3>
          <a:srgbClr val="AAAAAA"/>
        </a:accent3>
        <a:accent4>
          <a:srgbClr val="DADAAE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ball 2">
        <a:dk1>
          <a:srgbClr val="000000"/>
        </a:dk1>
        <a:lt1>
          <a:srgbClr val="FFFFFF"/>
        </a:lt1>
        <a:dk2>
          <a:srgbClr val="FF9900"/>
        </a:dk2>
        <a:lt2>
          <a:srgbClr val="5F5F5F"/>
        </a:lt2>
        <a:accent1>
          <a:srgbClr val="FF9933"/>
        </a:accent1>
        <a:accent2>
          <a:srgbClr val="CC0066"/>
        </a:accent2>
        <a:accent3>
          <a:srgbClr val="FFFFFF"/>
        </a:accent3>
        <a:accent4>
          <a:srgbClr val="000000"/>
        </a:accent4>
        <a:accent5>
          <a:srgbClr val="FFCAAD"/>
        </a:accent5>
        <a:accent6>
          <a:srgbClr val="B9005C"/>
        </a:accent6>
        <a:hlink>
          <a:srgbClr val="CC00CC"/>
        </a:hlink>
        <a:folHlink>
          <a:srgbClr val="99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bal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146</Words>
  <Application>Microsoft Office PowerPoint</Application>
  <PresentationFormat>Προβολή στην οθόνη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6" baseType="lpstr">
      <vt:lpstr>Fireball</vt:lpstr>
      <vt:lpstr>Monologue</vt:lpstr>
      <vt:lpstr>Soliloquy</vt:lpstr>
      <vt:lpstr>Aside</vt:lpstr>
      <vt:lpstr>Pun</vt:lpstr>
      <vt:lpstr>Direct Address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Monologue</dc:title>
  <dc:creator>Fratzeska</dc:creator>
  <cp:lastModifiedBy>Fratzeska</cp:lastModifiedBy>
  <cp:revision>2</cp:revision>
  <dcterms:created xsi:type="dcterms:W3CDTF">2012-12-31T17:47:14Z</dcterms:created>
  <dcterms:modified xsi:type="dcterms:W3CDTF">2013-01-21T20:12:43Z</dcterms:modified>
</cp:coreProperties>
</file>