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7" r:id="rId2"/>
    <p:sldId id="286" r:id="rId3"/>
    <p:sldId id="288" r:id="rId4"/>
    <p:sldId id="262" r:id="rId5"/>
    <p:sldId id="261" r:id="rId6"/>
    <p:sldId id="263" r:id="rId7"/>
    <p:sldId id="264" r:id="rId8"/>
    <p:sldId id="284" r:id="rId9"/>
    <p:sldId id="265" r:id="rId10"/>
    <p:sldId id="266" r:id="rId11"/>
    <p:sldId id="287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1D244350-3267-48CF-B93B-1B50720B0FD8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75C3F6-46EA-4E13-A0F1-4E778A0E655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7891E-56F2-4B4B-ADDA-74007CD470D6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8F162-660B-47EE-98E6-586572A29C6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96700-87A5-4882-BD1E-9EB4980F7291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AB26D-13FB-4602-9AF4-67EAB61EB37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CA5C2E77-4095-425E-8F4D-2C20FC24A776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8C6FC-7656-4EEA-A6BD-E60EA016A6C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17B3ED2E-D5AD-4D08-AD98-9FEE7D0159DC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8942BA63-19A2-42B4-ADEF-61F80B68C3B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3DB3520E-94BB-4209-B2E3-46190F792D50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C405C06-7CFD-4EC9-9F96-58AB58880DF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EAB94AB0-68CB-4512-BE3E-5BB34FD350AD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99FEB4-483D-4E46-BE7D-1E15336EE8F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BFDD3-E7D0-4350-8746-CDF3FCF44D54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2FB2D-F912-4AF3-A1C1-A5885394C4A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88D53B4-24C9-4822-9C0C-A22543D5135F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B55E0FD-9E00-4EEA-A351-AC83FDC58D2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58E6334-8D8D-4B73-AD44-2EA3A4A2B5B4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C1920A9-5AD7-419E-90B3-F6CD1CC3C1C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199E326-F558-4DB6-920E-775A88B2B103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51F9C35-B61E-445E-ACFA-0855CE0A0EC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5C2E77-4095-425E-8F4D-2C20FC24A776}" type="datetimeFigureOut">
              <a:rPr lang="el-GR" smtClean="0"/>
              <a:pPr>
                <a:defRPr/>
              </a:pPr>
              <a:t>11/11/2014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98C6FC-7656-4EEA-A6BD-E60EA016A6C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Nikos\Documents\Βοηθητικές φωτογραφίες για την Καλλιδοπούλου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9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1571604" y="1415181"/>
            <a:ext cx="6143652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Τα Μαθηματικά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του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Δρόμου</a:t>
            </a:r>
            <a:endParaRPr lang="el-GR" sz="54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22848" y="5733256"/>
            <a:ext cx="277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+mn-cs"/>
              </a:rPr>
              <a:t>Λιάνα Λιγνού-</a:t>
            </a:r>
            <a:r>
              <a:rPr lang="el-GR" sz="1600" b="1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+mn-cs"/>
              </a:rPr>
              <a:t>Μ</a:t>
            </a:r>
            <a:r>
              <a:rPr lang="el-GR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+mn-cs"/>
              </a:rPr>
              <a:t>αθηματικός</a:t>
            </a:r>
            <a:endParaRPr lang="el-GR" sz="1600" b="1" dirty="0">
              <a:solidFill>
                <a:schemeClr val="bg2">
                  <a:lumMod val="1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797246" y="908720"/>
            <a:ext cx="7598047" cy="4302177"/>
            <a:chOff x="797246" y="908720"/>
            <a:chExt cx="7598047" cy="4302177"/>
          </a:xfrm>
        </p:grpSpPr>
        <p:sp>
          <p:nvSpPr>
            <p:cNvPr id="4" name="3 - Ορθογώνιο"/>
            <p:cNvSpPr>
              <a:spLocks noChangeArrowheads="1"/>
            </p:cNvSpPr>
            <p:nvPr/>
          </p:nvSpPr>
          <p:spPr bwMode="auto">
            <a:xfrm>
              <a:off x="797246" y="908720"/>
              <a:ext cx="759804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Η δεύτερη γεωμετρική ιδιότητα, που είναι κρυμμένη πίσω από την απάντηση, </a:t>
              </a:r>
              <a:r>
                <a:rPr lang="el-GR" altLang="el-GR" sz="2000" b="1" dirty="0" smtClean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έχει 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να κάνει με τη </a:t>
              </a:r>
              <a:r>
                <a:rPr lang="el-GR" altLang="el-GR" sz="2000" b="1" dirty="0" err="1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ισο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-</a:t>
              </a:r>
              <a:r>
                <a:rPr lang="en-US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”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πλατύτητα</a:t>
              </a:r>
              <a:r>
                <a:rPr lang="en-US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”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 του κύκλου. Δηλαδή ότι το </a:t>
              </a:r>
              <a:r>
                <a:rPr lang="el-GR" altLang="el-GR" sz="2000" b="1" dirty="0" smtClean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φάρδος κάθε 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κύκλου είναι το ίδιο </a:t>
              </a:r>
              <a:r>
                <a:rPr lang="el-GR" altLang="el-GR" sz="2000" b="1" dirty="0" smtClean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σε 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όλα τα σημεία της </a:t>
              </a:r>
              <a:r>
                <a:rPr lang="el-GR" altLang="el-GR" sz="2000" b="1" dirty="0" smtClean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περιφέρειάς 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του. </a:t>
              </a:r>
            </a:p>
          </p:txBody>
        </p:sp>
        <p:sp>
          <p:nvSpPr>
            <p:cNvPr id="5" name="4 - Ορθογώνιο"/>
            <p:cNvSpPr>
              <a:spLocks noChangeArrowheads="1"/>
            </p:cNvSpPr>
            <p:nvPr/>
          </p:nvSpPr>
          <p:spPr bwMode="auto">
            <a:xfrm>
              <a:off x="1979712" y="2472980"/>
              <a:ext cx="20473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 smtClean="0">
                  <a:solidFill>
                    <a:srgbClr val="FF0000"/>
                  </a:solidFill>
                  <a:latin typeface="Comic Sans MS" pitchFamily="66" charset="0"/>
                </a:rPr>
                <a:t>Πώς </a:t>
              </a:r>
              <a:r>
                <a:rPr lang="el-GR" altLang="el-GR" sz="1800" b="1" dirty="0">
                  <a:solidFill>
                    <a:srgbClr val="FF0000"/>
                  </a:solidFill>
                  <a:latin typeface="Comic Sans MS" pitchFamily="66" charset="0"/>
                </a:rPr>
                <a:t>το ξέρουμε;</a:t>
              </a:r>
              <a:endParaRPr lang="el-GR" altLang="el-GR" sz="1800" dirty="0">
                <a:solidFill>
                  <a:srgbClr val="FF0000"/>
                </a:solidFill>
              </a:endParaRPr>
            </a:p>
          </p:txBody>
        </p:sp>
        <p:pic>
          <p:nvPicPr>
            <p:cNvPr id="10244" name="Picture 4" descr="C:\Users\Nikos\Documents\Βοηθητικές φωτογραφίες για την Καλλιδοπούλου\Image2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432" y="3353522"/>
              <a:ext cx="2513012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 descr="C:\Users\Nikos\Documents\Βοηθητικές φωτογραφίες για την Καλλιδοπούλου\Image3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663" y="2842312"/>
              <a:ext cx="2420938" cy="235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Nikos\Documents\Βοηθητικές φωτογραφίες για την Καλλιδοπούλου\Image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9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128661" y="620688"/>
            <a:ext cx="8845550" cy="5220580"/>
            <a:chOff x="128661" y="1196752"/>
            <a:chExt cx="8845550" cy="38980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1" y="1196752"/>
              <a:ext cx="8845550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318118"/>
              <a:ext cx="2073275" cy="2030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132856"/>
              <a:ext cx="3140075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603" y="3078561"/>
              <a:ext cx="5472608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0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kos\Documents\Βοηθητικές φωτογραφίες για την Καλλιδοπούλου\Image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" y="-38100"/>
            <a:ext cx="91630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785813" y="142875"/>
            <a:ext cx="7429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Μια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δεύτερη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 απάντηση στην ερώτηση 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είναι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η εξής: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54954" y="908720"/>
            <a:ext cx="4286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Για να βάλει ο εργολάβος του φρεατίου τα 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λιγότερα υλικά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και να δημιουργήσει το 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μεγαλύτερο άνοιγμα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,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πρέπει να το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κάνει κυκλικό κι όχι τετραγωνισμένο. </a:t>
            </a:r>
          </a:p>
        </p:txBody>
      </p:sp>
      <p:pic>
        <p:nvPicPr>
          <p:cNvPr id="11267" name="Picture 3" descr="C:\Users\Nikos\Documents\Βοηθητικές φωτογραφίες για την Καλλιδοπούλου\Image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66" y="1052736"/>
            <a:ext cx="40354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74980" y="2867112"/>
            <a:ext cx="41010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Κι αυτό γιατί οι πολιτικοί μηχανικοί γνωρίζουν, από τα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Μαθηματικά, ότι απ’ όλα τα κλειστά σχήματα (όπως τα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πολύγωνα) του επιπέδου, που έχουν την ίδια περίμετρο,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ο κύκλος έχει το μεγαλύτερο εμβαδό.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500562" y="4162479"/>
            <a:ext cx="4161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Η συγκεκριμένη ιδιότητα, ονομάζεται στα Μαθηματικά,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ισοπεριμετρικό θεώρημα</a:t>
            </a:r>
            <a:r>
              <a:rPr lang="el-GR" sz="24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1928813" y="142875"/>
            <a:ext cx="48307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ΙΣΟΠΕΡΙΜΕΤΡΙΚΟ ΘΕΩΡΗΜΑ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42875" y="714375"/>
            <a:ext cx="8858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Απ’ όλα τα επίπεδα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κλειστά σχήματα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(ή πολύγωνα) με την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ίδια περίμετρο</a:t>
            </a:r>
          </a:p>
        </p:txBody>
      </p:sp>
      <p:pic>
        <p:nvPicPr>
          <p:cNvPr id="12291" name="Picture 3" descr="C:\Users\Nikos\Documents\Βοηθητικές φωτογραφίες για την Καλλιδοπούλου\Image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14438"/>
            <a:ext cx="550068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Nikos\Documents\Βοηθητικές φωτογραφίες για την Καλλιδοπούλου\Image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43188"/>
            <a:ext cx="58086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357188" y="4214813"/>
            <a:ext cx="4772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ο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κύκλος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 έχει το </a:t>
            </a:r>
            <a:r>
              <a:rPr lang="el-GR" sz="2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μεγαλύτερο εμβαδόν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12293" name="Picture 5" descr="C:\Users\Nikos\Documents\Βοηθητικές φωτογραφίες για την Καλλιδοπούλου\Image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929188"/>
            <a:ext cx="13017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kos\Documents\Βοηθητικές φωτογραφίες για την Καλλιδοπούλου\Image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>
            <a:spLocks noChangeArrowheads="1"/>
          </p:cNvSpPr>
          <p:nvPr/>
        </p:nvSpPr>
        <p:spPr bwMode="auto">
          <a:xfrm>
            <a:off x="9286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Το ΙΣΟΠΕΡΙΜΕΤΡΙΚΟ ΘΕΩΡΗΜΑ στην Καθημερινή Ζωή</a:t>
            </a:r>
          </a:p>
        </p:txBody>
      </p:sp>
      <p:pic>
        <p:nvPicPr>
          <p:cNvPr id="14339" name="Picture 3" descr="C:\Users\Nikos\Documents\Βοηθητικές φωτογραφίες για την Καλλιδοπούλου\Image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39290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Nikos\Documents\Βοηθητικές φωτογραφίες για την Καλλιδοπούλου\Image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14750"/>
            <a:ext cx="364331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Nikos\Documents\Βοηθητικές φωτογραφίες για την Καλλιδοπούλου\Image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857250"/>
            <a:ext cx="35464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Users\Nikos\Documents\Βοηθητικές φωτογραφίες για την Καλλιδοπούλου\Image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86188"/>
            <a:ext cx="3429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428625" y="357188"/>
            <a:ext cx="7858125" cy="6307137"/>
            <a:chOff x="428625" y="357188"/>
            <a:chExt cx="7858125" cy="6307137"/>
          </a:xfrm>
        </p:grpSpPr>
        <p:pic>
          <p:nvPicPr>
            <p:cNvPr id="15363" name="Picture 3" descr="C:\Users\Nikos\Documents\Βοηθητικές φωτογραφίες για την Καλλιδοπούλου\Image4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357188"/>
              <a:ext cx="4000500" cy="244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4" descr="C:\Users\Nikos\Documents\Βοηθητικές φωτογραφίες για την Καλλιδοπούλου\Image4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357188"/>
              <a:ext cx="28448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 descr="C:\Users\Nikos\Documents\Βοηθητικές φωτογραφίες για την Καλλιδοπούλου\Image4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3071813"/>
              <a:ext cx="3157537" cy="35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6" descr="C:\Users\Nikos\Documents\Βοηθητικές φωτογραφίες για την Καλλιδοπούλου\Image4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5" y="2700338"/>
              <a:ext cx="3286125" cy="396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kos\Documents\Βοηθητικές φωτογραφίες για την Καλλιδοπούλου\Image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755576" y="690562"/>
            <a:ext cx="7467426" cy="5679985"/>
            <a:chOff x="755576" y="690562"/>
            <a:chExt cx="7467426" cy="5679985"/>
          </a:xfrm>
        </p:grpSpPr>
        <p:pic>
          <p:nvPicPr>
            <p:cNvPr id="16387" name="Picture 3" descr="C:\Users\Nikos\Documents\Βοηθητικές φωτογραφίες για την Καλλιδοπούλου\Image5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799641"/>
              <a:ext cx="2990106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6" descr="C:\Users\Nikos\Documents\Βοηθητικές φωτογραφίες για την Καλλιδοπούλου\Image5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58" y="3584484"/>
              <a:ext cx="4346787" cy="278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7" descr="C:\Users\Nikos\Documents\Βοηθητικές φωτογραφίες για την Καλλιδοπούλου\Image5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90562"/>
              <a:ext cx="4083050" cy="273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Nikos\Documents\Βοηθητικές φωτογραφίες για την Καλλιδοπούλου\Image5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214313" y="142875"/>
            <a:ext cx="8929687" cy="6310313"/>
            <a:chOff x="214313" y="142875"/>
            <a:chExt cx="8929687" cy="6310313"/>
          </a:xfrm>
        </p:grpSpPr>
        <p:sp>
          <p:nvSpPr>
            <p:cNvPr id="4" name="3 - Ορθογώνιο"/>
            <p:cNvSpPr>
              <a:spLocks noChangeArrowheads="1"/>
            </p:cNvSpPr>
            <p:nvPr/>
          </p:nvSpPr>
          <p:spPr bwMode="auto">
            <a:xfrm>
              <a:off x="357188" y="142875"/>
              <a:ext cx="8286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Το ΙΣΟΠΕΡΙΜΕΤΡΙΚΟ ΘΕΩΡΗΜΑ στην Ιστορία των Μαθηματικών</a:t>
              </a:r>
            </a:p>
          </p:txBody>
        </p:sp>
        <p:grpSp>
          <p:nvGrpSpPr>
            <p:cNvPr id="2" name="Ομάδα 1"/>
            <p:cNvGrpSpPr/>
            <p:nvPr/>
          </p:nvGrpSpPr>
          <p:grpSpPr>
            <a:xfrm>
              <a:off x="214313" y="785813"/>
              <a:ext cx="8929687" cy="5667375"/>
              <a:chOff x="214313" y="785813"/>
              <a:chExt cx="8929687" cy="5667375"/>
            </a:xfrm>
          </p:grpSpPr>
          <p:sp>
            <p:nvSpPr>
              <p:cNvPr id="5" name="4 - Ορθογώνιο"/>
              <p:cNvSpPr/>
              <p:nvPr/>
            </p:nvSpPr>
            <p:spPr>
              <a:xfrm>
                <a:off x="4143375" y="1143000"/>
                <a:ext cx="5000625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Ο Ζηνόδωρος από την Παιανία της Αττικής,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που έζησε τον 2</a:t>
                </a:r>
                <a:r>
                  <a:rPr lang="el-GR" b="1" baseline="30000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ο</a:t>
                </a: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  αιώνα π.Χ., ήταν ο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πρώτος γεωμέτρης του Αρχαίου Ελληνικού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Πολιτισμού ο οποίος ανάπτυξε τις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b="1" dirty="0" err="1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ισοπεριμετρικές</a:t>
                </a: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 ιδιότητες στο έργο του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   </a:t>
                </a:r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“</a:t>
                </a: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Περί ισομέτρων σχημάτων</a:t>
                </a:r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”</a:t>
                </a:r>
                <a:r>
                  <a:rPr lang="el-GR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+mn-cs"/>
                  </a:rPr>
                  <a:t>. </a:t>
                </a:r>
              </a:p>
            </p:txBody>
          </p:sp>
          <p:pic>
            <p:nvPicPr>
              <p:cNvPr id="17412" name="Picture 4" descr="C:\Users\Nikos\Documents\Βοηθητικές φωτογραφίες για την Καλλιδοπούλου\Image56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3" y="785813"/>
                <a:ext cx="3800475" cy="5667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7 - Ορθογώνιο"/>
              <p:cNvSpPr>
                <a:spLocks noChangeArrowheads="1"/>
              </p:cNvSpPr>
              <p:nvPr/>
            </p:nvSpPr>
            <p:spPr bwMode="auto">
              <a:xfrm>
                <a:off x="4643438" y="3429000"/>
                <a:ext cx="4000500" cy="175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Στο έργο του αυτό έδειξε: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l-GR" altLang="el-GR" sz="1800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Δύο κανονικά πολύγωνα με ίσες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 περιμέτρους, μεγαλύτερο εμβαδόν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 έχει εκείνο με τις περισσότερες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 dirty="0"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 γωνίες.</a:t>
                </a:r>
                <a:endParaRPr lang="el-GR" altLang="el-GR" sz="18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428625" y="394603"/>
            <a:ext cx="8429625" cy="6334810"/>
            <a:chOff x="428625" y="394603"/>
            <a:chExt cx="8429625" cy="6334810"/>
          </a:xfrm>
        </p:grpSpPr>
        <p:sp>
          <p:nvSpPr>
            <p:cNvPr id="3" name="2 - Ορθογώνιο"/>
            <p:cNvSpPr/>
            <p:nvPr/>
          </p:nvSpPr>
          <p:spPr>
            <a:xfrm>
              <a:off x="571499" y="394603"/>
              <a:ext cx="7929563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Το ενδιαφέρον και η προσπάθεια του αυτή ήταν μόνο για θεωρητική ευχαρίστηση</a:t>
              </a:r>
              <a:r>
                <a:rPr lang="el-GR" b="1" dirty="0" smtClean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; Ή 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είχαν κάποια σχέση και με την τότε Καθημερινή Ζωή;</a:t>
              </a:r>
            </a:p>
          </p:txBody>
        </p:sp>
        <p:sp>
          <p:nvSpPr>
            <p:cNvPr id="4" name="3 - Ορθογώνιο"/>
            <p:cNvSpPr/>
            <p:nvPr/>
          </p:nvSpPr>
          <p:spPr>
            <a:xfrm>
              <a:off x="428625" y="1357313"/>
              <a:ext cx="8429625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Οι Αρχαίοι Έλληνες γαιοκτήμονες είχαν τη συνήθεια να μετρούν τα οικόπεδα </a:t>
              </a:r>
              <a:r>
                <a:rPr lang="el-GR" b="1" dirty="0" smtClean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και 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τα χωράφια με την περίμετρό τους. Κι αυτό δημιουργούσε απάτες και </a:t>
              </a:r>
              <a:r>
                <a:rPr lang="el-GR" b="1" dirty="0" smtClean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προβλήματα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  <a:cs typeface="+mn-cs"/>
                </a:rPr>
                <a:t>.</a:t>
              </a:r>
            </a:p>
          </p:txBody>
        </p:sp>
        <p:pic>
          <p:nvPicPr>
            <p:cNvPr id="19459" name="Picture 3" descr="C:\Users\Nikos\Documents\Βοηθητικές φωτογραφίες για την Καλλιδοπούλου\Image6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2411413"/>
              <a:ext cx="28575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4" descr="C:\Users\Nikos\Documents\Βοηθητικές φωτογραφίες για την Καλλιδοπούλου\Image6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4594225"/>
              <a:ext cx="2852738" cy="213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5" descr="C:\Users\Nikos\Documents\Βοηθητικές φωτογραφίες για την Καλλιδοπούλου\Image66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552122"/>
              <a:ext cx="4573712" cy="280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-1379"/>
            <a:ext cx="9142164" cy="68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Ομάδα 3"/>
          <p:cNvGrpSpPr/>
          <p:nvPr/>
        </p:nvGrpSpPr>
        <p:grpSpPr>
          <a:xfrm>
            <a:off x="19365" y="367970"/>
            <a:ext cx="8996556" cy="6120680"/>
            <a:chOff x="143693" y="579632"/>
            <a:chExt cx="8234647" cy="4803580"/>
          </a:xfrm>
        </p:grpSpPr>
        <p:sp>
          <p:nvSpPr>
            <p:cNvPr id="3" name="2 - Ορθογώνιο"/>
            <p:cNvSpPr/>
            <p:nvPr/>
          </p:nvSpPr>
          <p:spPr>
            <a:xfrm>
              <a:off x="143693" y="579632"/>
              <a:ext cx="4356770" cy="1376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bg1"/>
                  </a:solidFill>
                  <a:latin typeface="Comic Sans MS" pitchFamily="66" charset="0"/>
                  <a:cs typeface="+mn-cs"/>
                </a:rPr>
                <a:t>Στην Αρχαία Ελλάδα, όπως και στους άλλους πολιτισμούς της αρχαιότητας,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bg1"/>
                  </a:solidFill>
                  <a:latin typeface="Comic Sans MS" pitchFamily="66" charset="0"/>
                  <a:cs typeface="+mn-cs"/>
                </a:rPr>
                <a:t>οι άνθρωποι κατασκεύαζαν πηγάδια. Δεν αποκλείεται κάποιοι να σκέφτηκαν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bg1"/>
                  </a:solidFill>
                  <a:latin typeface="Comic Sans MS" pitchFamily="66" charset="0"/>
                  <a:cs typeface="+mn-cs"/>
                </a:rPr>
                <a:t>να χρησιμοποιούν τα </a:t>
              </a:r>
              <a:r>
                <a:rPr lang="el-G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λιγότερα τούβλα </a:t>
              </a:r>
              <a:r>
                <a:rPr lang="el-GR" b="1" dirty="0">
                  <a:solidFill>
                    <a:schemeClr val="bg1"/>
                  </a:solidFill>
                  <a:latin typeface="Comic Sans MS" pitchFamily="66" charset="0"/>
                  <a:cs typeface="+mn-cs"/>
                </a:rPr>
                <a:t>και να πετυχαίνουν τη </a:t>
              </a:r>
              <a:r>
                <a:rPr lang="el-G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μεγαλύτερη διατομή</a:t>
              </a:r>
              <a:r>
                <a:rPr lang="el-GR" b="1" dirty="0">
                  <a:solidFill>
                    <a:schemeClr val="bg1"/>
                  </a:solidFill>
                  <a:latin typeface="Comic Sans MS" pitchFamily="66" charset="0"/>
                  <a:cs typeface="+mn-cs"/>
                </a:rPr>
                <a:t>.</a:t>
              </a:r>
            </a:p>
          </p:txBody>
        </p:sp>
        <p:pic>
          <p:nvPicPr>
            <p:cNvPr id="20483" name="Picture 3" descr="C:\Users\Nikos\Documents\Βοηθητικές φωτογραφίες για την Καλλιδοπούλου\Image6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777" y="1229975"/>
              <a:ext cx="3738563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 descr="C:\Users\Nikos\Documents\Βοηθητικές φωτογραφίες για την Καλλιδοπούλου\Image7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88" y="2811462"/>
              <a:ext cx="3686175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Nikos\Documents\Βοηθητικές φωτογραφίες για την Καλλιδοπούλου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9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913296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0" y="71438"/>
            <a:ext cx="9144000" cy="6020628"/>
            <a:chOff x="0" y="71438"/>
            <a:chExt cx="9144000" cy="6020628"/>
          </a:xfrm>
        </p:grpSpPr>
        <p:sp>
          <p:nvSpPr>
            <p:cNvPr id="3" name="2 - Ορθογώνιο"/>
            <p:cNvSpPr>
              <a:spLocks noChangeArrowheads="1"/>
            </p:cNvSpPr>
            <p:nvPr/>
          </p:nvSpPr>
          <p:spPr bwMode="auto">
            <a:xfrm>
              <a:off x="0" y="71438"/>
              <a:ext cx="91440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Τις </a:t>
              </a:r>
              <a:r>
                <a:rPr lang="el-GR" altLang="el-GR" sz="2000" b="1" dirty="0" err="1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ισοπεριμετρικές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 ιδιότητες του Ζηνόδωρου σχολίασε και πραγματεύτηκε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ο Πάππος ο Αλεξανδρινός, στην αρχή του 4</a:t>
              </a:r>
              <a:r>
                <a:rPr lang="el-GR" altLang="el-GR" sz="2000" b="1" baseline="30000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ου</a:t>
              </a:r>
              <a:r>
                <a:rPr lang="el-GR" altLang="el-GR" sz="20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 αιώνα μ.Χ.</a:t>
              </a:r>
            </a:p>
          </p:txBody>
        </p:sp>
        <p:pic>
          <p:nvPicPr>
            <p:cNvPr id="21508" name="Picture 4" descr="C:\Users\Nikos\Documents\Βοηθητικές φωτογραφίες για την Καλλιδοπούλου\Image7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339539"/>
              <a:ext cx="2804234" cy="374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5" descr="C:\Users\Nikos\Documents\Βοηθητικές φωτογραφίες για την Καλλιδοπούλου\Image7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57313"/>
              <a:ext cx="3568700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6" descr="C:\Users\Nikos\Documents\Βοηθητικές φωτογραφίες για την Καλλιδοπούλου\Image7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749" y="3050373"/>
              <a:ext cx="1571625" cy="163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7" descr="C:\Users\Nikos\Documents\Βοηθητικές φωτογραφίες για την Καλλιδοπούλου\Image7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313" y="3050373"/>
              <a:ext cx="1619250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 descr="C:\Users\Nikos\Documents\Βοηθητικές φωτογραφίες για την Καλλιδοπούλου\Image78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413" y="4723433"/>
              <a:ext cx="34861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9" descr="C:\Users\Nikos\Documents\Βοηθητικές φωτογραφίες για την Καλλιδοπούλου\Image5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123691"/>
              <a:ext cx="1071563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0" descr="C:\Users\Nikos\Documents\Βοηθητικές φωτογραφίες για την Καλλιδοπούλου\Image5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136391"/>
              <a:ext cx="928688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 descr="C:\Users\Nikos\Documents\Βοηθητικές φωτογραφίες για την Καλλιδοπούλου\Image6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037" y="5064803"/>
              <a:ext cx="1071562" cy="102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Users\Nikos\Documents\Βοηθητικές φωτογραφίες για την Καλλιδοπούλου\Image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714375" y="142875"/>
            <a:ext cx="7858125" cy="5878413"/>
            <a:chOff x="714375" y="142875"/>
            <a:chExt cx="7858125" cy="5878413"/>
          </a:xfrm>
        </p:grpSpPr>
        <p:sp>
          <p:nvSpPr>
            <p:cNvPr id="3" name="2 - Ορθογώνιο"/>
            <p:cNvSpPr/>
            <p:nvPr/>
          </p:nvSpPr>
          <p:spPr>
            <a:xfrm>
              <a:off x="714375" y="142875"/>
              <a:ext cx="7858125" cy="1338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Όμοια, σχολίασε και διάσωσε ένα μέρος από το συγκεκριμένο έργο του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Ζηνόδωρου, στα τέλη του 4</a:t>
              </a:r>
              <a:r>
                <a:rPr lang="el-GR" b="1" baseline="30000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ου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 αιώνα μ.Χ.,  ο Θέωνας ο Αλεξανδρινός,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ο πατέρας της Υπατίας.</a:t>
              </a:r>
            </a:p>
          </p:txBody>
        </p:sp>
        <p:pic>
          <p:nvPicPr>
            <p:cNvPr id="29698" name="Picture 2" descr="C:\Users\Nikos\Documents\Βοηθητικές φωτογραφίες για την Καλλιδοπούλου\Image7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1643063"/>
              <a:ext cx="5445125" cy="43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142875" y="357188"/>
            <a:ext cx="89296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Η γεωμετρική αυτή γνώση, διαδόθηκε στους Άραβες τον 9</a:t>
            </a:r>
            <a:r>
              <a:rPr lang="el-GR" b="1" baseline="30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ο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αιώνα μ.Χ., οι οποίοι</a:t>
            </a:r>
          </a:p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ασχολήθηκαν περιστασιακά με το ισοπεριμετρικό θέμα.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14313" y="1143000"/>
            <a:ext cx="8643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Μια ανάλογη 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υποτονική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στάση, στο συγκεκριμένο ζήτημα, παρατηρείται και στη </a:t>
            </a:r>
          </a:p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Δυτική Ευρώπη, από τον 12</a:t>
            </a:r>
            <a:r>
              <a:rPr lang="el-GR" b="1" baseline="30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ο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μέχρι τον 15</a:t>
            </a:r>
            <a:r>
              <a:rPr lang="el-GR" b="1" baseline="30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ο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αιώνα μ.Χ.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14313" y="2000250"/>
            <a:ext cx="8572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Τον 16</a:t>
            </a:r>
            <a:r>
              <a:rPr lang="el-GR" b="1" baseline="30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ο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και το 17</a:t>
            </a:r>
            <a:r>
              <a:rPr lang="el-GR" b="1" baseline="30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ο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αιώνα, την εποχή της επιστημονικής επανάστασης, </a:t>
            </a:r>
          </a:p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το ενδιαφέρον για το ισοπεριμετρικό θεώρημα αναζωπυρώθηκε. Αξιοσημείωτοι </a:t>
            </a:r>
          </a:p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μαθηματικοί-επιστήμονες, όπως ο Γαλιλαίος και ο Καρτέσιος, ασχολήθηκαν</a:t>
            </a:r>
          </a:p>
          <a:p>
            <a:pPr>
              <a:defRPr/>
            </a:pP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με το συγκεκριμένο θέμα. </a:t>
            </a:r>
          </a:p>
        </p:txBody>
      </p:sp>
      <p:pic>
        <p:nvPicPr>
          <p:cNvPr id="28674" name="Picture 2" descr="C:\Users\Nikos\Documents\Βοηθητικές φωτογραφίες για την Καλλιδοπούλου\Image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71875"/>
            <a:ext cx="20193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Ορθογώνιο"/>
          <p:cNvSpPr>
            <a:spLocks noChangeArrowheads="1"/>
          </p:cNvSpPr>
          <p:nvPr/>
        </p:nvSpPr>
        <p:spPr bwMode="auto">
          <a:xfrm>
            <a:off x="2071688" y="5773738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Galileo Galilei</a:t>
            </a:r>
            <a:r>
              <a:rPr lang="en-US" altLang="el-GR" sz="1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endParaRPr lang="el-GR" altLang="el-GR" sz="16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(1564-1642)</a:t>
            </a:r>
          </a:p>
        </p:txBody>
      </p:sp>
      <p:pic>
        <p:nvPicPr>
          <p:cNvPr id="28675" name="Picture 3" descr="C:\Users\Nikos\Documents\Βοηθητικές φωτογραφίες για την Καλλιδοπούλου\Image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2001837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5214938" y="5786438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René</a:t>
            </a:r>
            <a:r>
              <a:rPr lang="el-GR" altLang="el-GR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l-GR" altLang="el-GR" sz="1600" b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Descartes</a:t>
            </a:r>
            <a:endParaRPr lang="el-GR" altLang="el-GR" sz="16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(1596-1650)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:\Users\Nikos\Documents\Βοηθητικές φωτογραφίες για την Καλλιδοπούλου\Image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>
            <a:spLocks noChangeArrowheads="1"/>
          </p:cNvSpPr>
          <p:nvPr/>
        </p:nvSpPr>
        <p:spPr bwMode="auto">
          <a:xfrm>
            <a:off x="285750" y="142875"/>
            <a:ext cx="8501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Στη συνέχεια, αναπτύχθηκε ένας νέος τρόπος σκέψης στα Μαθηματικά που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προκάλεσε μια μεγάλη ανάπτυξη στις Θετικές Επιστήμες. Δύο από τους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σημαντικούς μαθηματικούς που έδωσαν μια ισχυρή ώθηση στο </a:t>
            </a:r>
            <a:r>
              <a:rPr lang="el-GR" altLang="el-GR" sz="1800" b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ισοπεριμετρικό</a:t>
            </a:r>
            <a:r>
              <a:rPr lang="el-GR" altLang="el-GR" sz="1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θεώρημα ήταν ο </a:t>
            </a:r>
            <a:r>
              <a:rPr lang="en-US" altLang="el-GR" sz="18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Euler</a:t>
            </a:r>
            <a:r>
              <a:rPr lang="el-GR" altLang="el-GR" sz="18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l-GR" altLang="el-GR" sz="1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και ο </a:t>
            </a:r>
            <a:r>
              <a:rPr lang="en-US" altLang="el-GR" sz="18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Lagrange.</a:t>
            </a:r>
            <a:endParaRPr lang="el-GR" altLang="el-GR" sz="18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Users\Nikos\Documents\Βοηθητικές φωτογραφίες για την Καλλιδοπούλου\Image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71625"/>
            <a:ext cx="1739900" cy="21336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 - Ορθογώνιο"/>
          <p:cNvSpPr>
            <a:spLocks noChangeArrowheads="1"/>
          </p:cNvSpPr>
          <p:nvPr/>
        </p:nvSpPr>
        <p:spPr bwMode="auto">
          <a:xfrm>
            <a:off x="1857375" y="3786188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 dirty="0">
                <a:solidFill>
                  <a:srgbClr val="3B3B3B">
                    <a:lumMod val="10000"/>
                  </a:srgbClr>
                </a:solidFill>
                <a:latin typeface="Comic Sans MS" pitchFamily="66" charset="0"/>
              </a:rPr>
              <a:t>Leonhard Euler</a:t>
            </a:r>
            <a:r>
              <a:rPr lang="el-GR" altLang="el-GR" sz="1600" b="1" dirty="0">
                <a:solidFill>
                  <a:srgbClr val="3B3B3B">
                    <a:lumMod val="10000"/>
                  </a:srgbClr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3B3B3B">
                    <a:lumMod val="10000"/>
                  </a:srgbClr>
                </a:solidFill>
                <a:latin typeface="Comic Sans MS" pitchFamily="66" charset="0"/>
              </a:rPr>
              <a:t>(1707-1783)</a:t>
            </a:r>
            <a:r>
              <a:rPr lang="en-US" altLang="el-GR" sz="1600" dirty="0">
                <a:solidFill>
                  <a:srgbClr val="3B3B3B">
                    <a:lumMod val="10000"/>
                  </a:srgbClr>
                </a:solidFill>
                <a:latin typeface="Comic Sans MS" pitchFamily="66" charset="0"/>
              </a:rPr>
              <a:t> </a:t>
            </a:r>
            <a:endParaRPr lang="el-GR" altLang="el-GR" sz="1600" dirty="0">
              <a:solidFill>
                <a:srgbClr val="3B3B3B">
                  <a:lumMod val="10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35075" y="1555585"/>
            <a:ext cx="6653287" cy="4917791"/>
            <a:chOff x="1235075" y="1555585"/>
            <a:chExt cx="6653287" cy="4917791"/>
          </a:xfrm>
        </p:grpSpPr>
        <p:pic>
          <p:nvPicPr>
            <p:cNvPr id="27651" name="Picture 3" descr="C:\Users\Nikos\Documents\Βοηθητικές φωτογραφίες για την Καλλιδοπούλου\Image8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43063"/>
              <a:ext cx="1785938" cy="2020887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2" name="Picture 4" descr="C:\Users\Nikos\Documents\Βοηθητικές φωτογραφίες για την Καλλιδοπούλου\Image8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109" y="4481065"/>
              <a:ext cx="1646238" cy="165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- Ορθογώνιο"/>
            <p:cNvSpPr>
              <a:spLocks noChangeArrowheads="1"/>
            </p:cNvSpPr>
            <p:nvPr/>
          </p:nvSpPr>
          <p:spPr bwMode="auto">
            <a:xfrm>
              <a:off x="1235075" y="6135239"/>
              <a:ext cx="29591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Jacob Steiner (1796-1863)</a:t>
              </a:r>
              <a:endParaRPr lang="el-GR" altLang="el-GR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71938" y="4388061"/>
              <a:ext cx="38164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Το 1838 ο </a:t>
              </a:r>
              <a:r>
                <a:rPr lang="el-GR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Ε</a:t>
              </a:r>
              <a:r>
                <a:rPr lang="el-GR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λβετός Μαθηματικός </a:t>
              </a:r>
              <a:r>
                <a:rPr lang="en-US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Jacob Steiner</a:t>
              </a:r>
              <a:r>
                <a:rPr lang="el-GR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, έδωσε νέα απόδειξη του Ισοπεριμετρικού Θεωρήματος, με τα σύγχρονα κριτήρια αυστηρότητας.</a:t>
              </a:r>
              <a:endParaRPr lang="el-GR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6 - Ορθογώνιο"/>
            <p:cNvSpPr>
              <a:spLocks noChangeArrowheads="1"/>
            </p:cNvSpPr>
            <p:nvPr/>
          </p:nvSpPr>
          <p:spPr bwMode="auto">
            <a:xfrm>
              <a:off x="4071938" y="3683356"/>
              <a:ext cx="2571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 dirty="0">
                  <a:solidFill>
                    <a:srgbClr val="3B3B3B">
                      <a:lumMod val="10000"/>
                    </a:srgbClr>
                  </a:solidFill>
                  <a:latin typeface="Comic Sans MS" pitchFamily="66" charset="0"/>
                </a:rPr>
                <a:t>Joseph-Louis Lagrange</a:t>
              </a:r>
              <a:r>
                <a:rPr lang="el-GR" altLang="el-GR" sz="1600" b="1" dirty="0">
                  <a:solidFill>
                    <a:srgbClr val="3B3B3B">
                      <a:lumMod val="10000"/>
                    </a:srgbClr>
                  </a:solidFill>
                  <a:latin typeface="Comic Sans MS" pitchFamily="66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 dirty="0">
                  <a:solidFill>
                    <a:srgbClr val="3B3B3B">
                      <a:lumMod val="10000"/>
                    </a:srgbClr>
                  </a:solidFill>
                  <a:latin typeface="Comic Sans MS" pitchFamily="66" charset="0"/>
                </a:rPr>
                <a:t>(1736-1813)</a:t>
              </a:r>
              <a:endParaRPr lang="el-GR" altLang="el-GR" sz="1600" dirty="0">
                <a:solidFill>
                  <a:srgbClr val="3B3B3B">
                    <a:lumMod val="10000"/>
                  </a:srgbClr>
                </a:solidFill>
                <a:latin typeface="Comic Sans MS" pitchFamily="66" charset="0"/>
              </a:endParaRPr>
            </a:p>
          </p:txBody>
        </p:sp>
        <p:pic>
          <p:nvPicPr>
            <p:cNvPr id="33" name="Picture 2" descr="C:\Users\Nikos\Documents\Βοηθητικές φωτογραφίες για την Καλλιδοπούλου\Image8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075" y="1555585"/>
              <a:ext cx="1739900" cy="21336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Users\Nikos\Documents\Βοηθητικές φωτογραφίες για την Καλλιδοπούλου\Image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Ομάδα 3"/>
          <p:cNvGrpSpPr/>
          <p:nvPr/>
        </p:nvGrpSpPr>
        <p:grpSpPr>
          <a:xfrm>
            <a:off x="142875" y="214313"/>
            <a:ext cx="8715375" cy="6485582"/>
            <a:chOff x="142875" y="214313"/>
            <a:chExt cx="8715375" cy="6485582"/>
          </a:xfrm>
        </p:grpSpPr>
        <p:sp>
          <p:nvSpPr>
            <p:cNvPr id="3" name="2 - Ορθογώνιο"/>
            <p:cNvSpPr/>
            <p:nvPr/>
          </p:nvSpPr>
          <p:spPr>
            <a:xfrm>
              <a:off x="285750" y="214313"/>
              <a:ext cx="8572500" cy="17541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Τα τελευταία χρόνια, εκτός από τα Θεωρητικά Μαθηματικά, το ενδιαφέρον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για το ισοπεριμετρικό θεώρημα αναπτύχθηκε σε διάφορους τομείς.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Ξεπέρασε τα πηγάδια και τους σωλήνες, και βρήκε έδαφος στη 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Φυσική,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την 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Αρχιτεκτονική</a:t>
              </a: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rPr>
                <a:t> και σ’ άλλες εφαρμογές.</a:t>
              </a:r>
            </a:p>
          </p:txBody>
        </p:sp>
        <p:pic>
          <p:nvPicPr>
            <p:cNvPr id="2" name="Picture 2" descr="C:\Users\Nikos\Documents\Βοηθητικές φωτογραφίες για την Καλλιδοπούλου\Image8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63" y="1965970"/>
              <a:ext cx="2946400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- Επεξήγηση με στρογγυλεμένο παραλληλόγραμμο"/>
            <p:cNvSpPr/>
            <p:nvPr/>
          </p:nvSpPr>
          <p:spPr>
            <a:xfrm>
              <a:off x="142875" y="2643188"/>
              <a:ext cx="2143125" cy="1500187"/>
            </a:xfrm>
            <a:prstGeom prst="wedgeRoundRectCallout">
              <a:avLst>
                <a:gd name="adj1" fmla="val 66495"/>
                <a:gd name="adj2" fmla="val -2586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  <a:t>Ισοπεριμετρικές ανισότητες</a:t>
              </a:r>
            </a:p>
            <a:p>
              <a:pPr algn="ctr"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  <a:t>στη Μαθηματική</a:t>
              </a:r>
            </a:p>
            <a:p>
              <a:pPr algn="ctr">
                <a:defRPr/>
              </a:pPr>
              <a:r>
                <a:rPr lang="el-GR" b="1" dirty="0">
                  <a:solidFill>
                    <a:schemeClr val="bg2">
                      <a:lumMod val="10000"/>
                    </a:schemeClr>
                  </a:solidFill>
                  <a:latin typeface="Comic Sans MS" panose="030F0702030302020204" pitchFamily="66" charset="0"/>
                </a:rPr>
                <a:t>Φυσική</a:t>
              </a:r>
            </a:p>
          </p:txBody>
        </p:sp>
        <p:pic>
          <p:nvPicPr>
            <p:cNvPr id="26627" name="Picture 3" descr="C:\Users\Nikos\Documents\Βοηθητικές φωτογραφίες για την Καλλιδοπούλου\Image8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8" y="2428875"/>
              <a:ext cx="2825750" cy="267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9 - Ορθογώνιο"/>
          <p:cNvSpPr/>
          <p:nvPr/>
        </p:nvSpPr>
        <p:spPr>
          <a:xfrm>
            <a:off x="6286500" y="5286375"/>
            <a:ext cx="18049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London City Hall</a:t>
            </a:r>
            <a:endParaRPr lang="el-GR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Users\Nikos\Documents\Βοηθητικές φωτογραφίες για την Καλλιδοπούλου\Image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-21908" y="-9526"/>
            <a:ext cx="9163050" cy="6867525"/>
            <a:chOff x="-21908" y="-9526"/>
            <a:chExt cx="9163050" cy="6867525"/>
          </a:xfrm>
        </p:grpSpPr>
        <p:pic>
          <p:nvPicPr>
            <p:cNvPr id="24578" name="Picture 2" descr="C:\Users\Nikos\Documents\Βοηθητικές φωτογραφίες για την Καλλιδοπούλου\Image9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08" y="-9526"/>
              <a:ext cx="9163050" cy="686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728" y="4725144"/>
              <a:ext cx="52565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6600" dirty="0" smtClean="0">
                  <a:latin typeface="Comic Sans MS" panose="030F0702030302020204" pitchFamily="66" charset="0"/>
                </a:rPr>
                <a:t>Τέλος</a:t>
              </a:r>
              <a:endParaRPr lang="el-GR" sz="6600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299"/>
              </a:clrFrom>
              <a:clrTo>
                <a:srgbClr val="808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TextBox"/>
          <p:cNvSpPr txBox="1"/>
          <p:nvPr/>
        </p:nvSpPr>
        <p:spPr>
          <a:xfrm>
            <a:off x="564901" y="476672"/>
            <a:ext cx="8387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6666">
                    <a:lumMod val="10000"/>
                  </a:srgbClr>
                </a:solidFill>
                <a:latin typeface="Comic Sans MS" panose="030F0702030302020204" pitchFamily="66" charset="0"/>
              </a:rPr>
              <a:t>Γιατί τα φρεάτια  που βρίσκονται στους δρόμους των </a:t>
            </a:r>
            <a:r>
              <a:rPr lang="el-G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6666">
                    <a:lumMod val="10000"/>
                  </a:srgbClr>
                </a:solidFill>
                <a:latin typeface="Comic Sans MS" panose="030F0702030302020204" pitchFamily="66" charset="0"/>
              </a:rPr>
              <a:t>πόλεων έχουν</a:t>
            </a:r>
            <a:r>
              <a:rPr lang="el-G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6666">
                    <a:lumMod val="10000"/>
                  </a:srgbClr>
                </a:solidFill>
                <a:latin typeface="Comic Sans MS" panose="030F0702030302020204" pitchFamily="66" charset="0"/>
              </a:rPr>
              <a:t>, κατά κανόνα, </a:t>
            </a:r>
            <a:r>
              <a:rPr lang="el-GR" sz="2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6666">
                    <a:lumMod val="10000"/>
                  </a:srgbClr>
                </a:solidFill>
                <a:latin typeface="Comic Sans MS" panose="030F0702030302020204" pitchFamily="66" charset="0"/>
              </a:rPr>
              <a:t>κυκλικά</a:t>
            </a:r>
            <a:r>
              <a:rPr lang="el-G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6666">
                    <a:lumMod val="10000"/>
                  </a:srgbClr>
                </a:solidFill>
                <a:latin typeface="Comic Sans MS" panose="030F0702030302020204" pitchFamily="66" charset="0"/>
              </a:rPr>
              <a:t> σκέπαστρα;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7" y="1546038"/>
            <a:ext cx="3813653" cy="33951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46037"/>
            <a:ext cx="4242048" cy="33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kos\Documents\Βοηθητικές φωτογραφίες για την Καλλιδοπούλου\Image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>
            <a:spLocks noChangeArrowheads="1"/>
          </p:cNvSpPr>
          <p:nvPr/>
        </p:nvSpPr>
        <p:spPr bwMode="auto">
          <a:xfrm>
            <a:off x="3292227" y="576718"/>
            <a:ext cx="2632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chemeClr val="bg1"/>
                </a:solidFill>
                <a:latin typeface="Comic Sans MS" pitchFamily="66" charset="0"/>
              </a:rPr>
              <a:t>Τι είναι φρεάτιο;  </a:t>
            </a:r>
          </a:p>
        </p:txBody>
      </p:sp>
      <p:pic>
        <p:nvPicPr>
          <p:cNvPr id="6148" name="Picture 4" descr="C:\Users\Nikos\Documents\Βοηθητικές φωτογραφίες για την Καλλιδοπούλου\Image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70" y="1844824"/>
            <a:ext cx="563830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Nikos\Documents\Βοηθητικές φωτογραφίες για την Καλλιδοπούλου\Image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70" y="3429000"/>
            <a:ext cx="53736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Nikos\Documents\Βοηθητικές φωτογραφίες για την Καλλιδοπούλου\Image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92918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kos\Documents\Βοηθητικές φωτογραφίες για την Καλλιδοπούλου\Imag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299"/>
              </a:clrFrom>
              <a:clrTo>
                <a:srgbClr val="808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Ομάδα 8"/>
          <p:cNvGrpSpPr/>
          <p:nvPr/>
        </p:nvGrpSpPr>
        <p:grpSpPr>
          <a:xfrm>
            <a:off x="569188" y="1916832"/>
            <a:ext cx="7920880" cy="3888432"/>
            <a:chOff x="539552" y="1052736"/>
            <a:chExt cx="7920880" cy="4464496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052736"/>
              <a:ext cx="4032448" cy="4464496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052736"/>
              <a:ext cx="3888432" cy="446449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357696" y="692696"/>
            <a:ext cx="46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Εικόνες που συχνά </a:t>
            </a:r>
            <a:r>
              <a:rPr lang="el-G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συναντάμε</a:t>
            </a:r>
            <a:endParaRPr lang="el-G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kos\Documents\Βοηθητικές φωτογραφίες για την Καλλιδοπούλου\Image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>
            <a:spLocks noChangeArrowheads="1"/>
          </p:cNvSpPr>
          <p:nvPr/>
        </p:nvSpPr>
        <p:spPr bwMode="auto">
          <a:xfrm>
            <a:off x="261271" y="764704"/>
            <a:ext cx="503217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Μια απάντηση στην ερώτηση της </a:t>
            </a:r>
            <a:r>
              <a:rPr lang="el-GR" altLang="el-GR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θα μπορούσε να είναι </a:t>
            </a:r>
            <a:r>
              <a:rPr lang="el-GR" altLang="el-G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η εξής: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Αν το σκέπαστρο ήταν ορθογώνιο παραλληλόγραμμο ή τετράγωνο</a:t>
            </a:r>
            <a:r>
              <a:rPr lang="el-GR" altLang="el-GR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</a:p>
        </p:txBody>
      </p:sp>
      <p:pic>
        <p:nvPicPr>
          <p:cNvPr id="7172" name="Picture 4" descr="C:\Users\Nikos\Documents\Βοηθητικές φωτογραφίες για την Καλλιδοπούλου\Image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41" y="764704"/>
            <a:ext cx="3106737" cy="20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5378771" y="2996952"/>
            <a:ext cx="30963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τότε θα κινδύνευε να πέσει μέσα στο φρεάτιο, 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στις 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περιπτώσεις που θα τοποθετηθεί κατακόρυφα και κατά τη 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διαγώνιο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 του ανοίγματος</a:t>
            </a:r>
            <a:endParaRPr lang="el-GR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7174" name="Picture 6" descr="C:\Users\Nikos\Documents\Βοηθητικές φωτογραφίες για την Καλλιδοπούλου\Image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1" y="3377775"/>
            <a:ext cx="3993329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kos\Documents\Βοηθητικές φωτογραφίες για την Καλλιδοπούλου\Image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8" y="-34666"/>
            <a:ext cx="9163050" cy="6877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2 - Ορθογώνιο"/>
          <p:cNvSpPr/>
          <p:nvPr/>
        </p:nvSpPr>
        <p:spPr>
          <a:xfrm>
            <a:off x="755576" y="404664"/>
            <a:ext cx="7958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Όταν είναι κυκλικά τα σκέπαστρα, τότε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δεν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 υπάρχει αυτός ο κίνδυνος, 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δεν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μπορούν να πέσουν μέσα στο άνοιγμα.</a:t>
            </a:r>
          </a:p>
        </p:txBody>
      </p:sp>
      <p:pic>
        <p:nvPicPr>
          <p:cNvPr id="8195" name="Picture 3" descr="C:\Users\Nikos\Documents\Βοηθητικές φωτογραφίες για την Καλλιδοπούλου\Image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60" y="1665141"/>
            <a:ext cx="3288407" cy="423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612614" y="1916832"/>
            <a:ext cx="41222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Η σκέψη αυτή φαίνεται, διαισθητικά τουλάχιστον, σωστή.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Αλλά και η εμπειρία, την επιβεβαιώνει.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67284" y="3435465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Ωστόσο, έτσι μοιάζει ότι αυτή η επιλογή έγινε στην τύχη.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517692" y="4365104"/>
            <a:ext cx="3471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Μήπως 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προϋπάρχει 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μια 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γεωμετρική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 κατανόηση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(και μια σχετική πρόβλεψη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) </a:t>
            </a:r>
            <a:r>
              <a:rPr lang="el-GR" sz="20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πριν την 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+mn-cs"/>
              </a:rPr>
              <a:t>επιλογή;;;</a:t>
            </a:r>
            <a:endParaRPr lang="el-GR" sz="200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1429"/>
            <a:ext cx="7485013" cy="10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0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kos\Documents\Βοηθητικές φωτογραφίες για την Καλλιδοπούλου\Image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142875" y="214313"/>
            <a:ext cx="4213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Η πρώτη γεωμετρική ιδιότητα,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που παίζει ρόλο στο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προηγούμενο σκεπτικό είναι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ότι η διαγώνιος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</a:t>
            </a: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οποιουδήποτε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ορθογωνίου παραλληλογράμμου,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έχει μήκος μεγαλύτερο από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τις πλευρές του.  </a:t>
            </a:r>
          </a:p>
        </p:txBody>
      </p:sp>
      <p:pic>
        <p:nvPicPr>
          <p:cNvPr id="9219" name="Picture 3" descr="C:\Users\Nikos\Documents\Βοηθητικές φωτογραφίες για την Καλλιδοπούλου\Image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86063"/>
            <a:ext cx="26717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Nikos\Documents\Βοηθητικές φωτογραφίες για την Καλλιδοπούλου\Image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448175"/>
            <a:ext cx="264318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Nikos\Documents\Βοηθητικές φωτογραφίες για την Καλλιδοπούλου\Image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452938" cy="559152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8" name="7 - Ευθεία γραμμή σύνδεσης"/>
          <p:cNvCxnSpPr/>
          <p:nvPr/>
        </p:nvCxnSpPr>
        <p:spPr>
          <a:xfrm>
            <a:off x="5753100" y="5033963"/>
            <a:ext cx="1000125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472</TotalTime>
  <Words>754</Words>
  <Application>Microsoft Office PowerPoint</Application>
  <PresentationFormat>Προβολή στην οθόνη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Ζωντάνια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Nikos</dc:creator>
  <cp:lastModifiedBy>ΛΙΑΝΑ ΛΙΓΝΟΥ</cp:lastModifiedBy>
  <cp:revision>82</cp:revision>
  <dcterms:created xsi:type="dcterms:W3CDTF">2012-01-27T15:29:27Z</dcterms:created>
  <dcterms:modified xsi:type="dcterms:W3CDTF">2014-11-11T13:02:35Z</dcterms:modified>
</cp:coreProperties>
</file>