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72" r:id="rId1"/>
  </p:sldMasterIdLst>
  <p:sldIdLst>
    <p:sldId id="257" r:id="rId2"/>
    <p:sldId id="286" r:id="rId3"/>
    <p:sldId id="288" r:id="rId4"/>
    <p:sldId id="262" r:id="rId5"/>
    <p:sldId id="261" r:id="rId6"/>
    <p:sldId id="263" r:id="rId7"/>
    <p:sldId id="264" r:id="rId8"/>
    <p:sldId id="284" r:id="rId9"/>
    <p:sldId id="265" r:id="rId10"/>
    <p:sldId id="266" r:id="rId11"/>
    <p:sldId id="287" r:id="rId12"/>
    <p:sldId id="267" r:id="rId13"/>
    <p:sldId id="268" r:id="rId14"/>
    <p:sldId id="270" r:id="rId15"/>
    <p:sldId id="271" r:id="rId16"/>
    <p:sldId id="272" r:id="rId17"/>
    <p:sldId id="273" r:id="rId18"/>
    <p:sldId id="275" r:id="rId19"/>
    <p:sldId id="276" r:id="rId20"/>
    <p:sldId id="277" r:id="rId21"/>
    <p:sldId id="278" r:id="rId22"/>
    <p:sldId id="279" r:id="rId23"/>
    <p:sldId id="280" r:id="rId24"/>
    <p:sldId id="281" r:id="rId25"/>
    <p:sldId id="283" r:id="rId26"/>
  </p:sldIdLst>
  <p:sldSz cx="9144000" cy="6858000" type="screen4x3"/>
  <p:notesSz cx="6858000" cy="9144000"/>
  <p:defaultTextStyle>
    <a:defPPr>
      <a:defRPr lang="el-G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1386" y="-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Ισοσκελές τρίγωνο 6"/>
          <p:cNvSpPr/>
          <p:nvPr/>
        </p:nvSpPr>
        <p:spPr>
          <a:xfrm rot="16200000">
            <a:off x="7554353" y="5254283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Τίτλος 7"/>
          <p:cNvSpPr>
            <a:spLocks noGrp="1"/>
          </p:cNvSpPr>
          <p:nvPr>
            <p:ph type="ctrTitle"/>
          </p:nvPr>
        </p:nvSpPr>
        <p:spPr>
          <a:xfrm>
            <a:off x="540544" y="776288"/>
            <a:ext cx="8062912" cy="1470025"/>
          </a:xfrm>
        </p:spPr>
        <p:txBody>
          <a:bodyPr anchor="b">
            <a:normAutofit/>
          </a:bodyPr>
          <a:lstStyle>
            <a:lvl1pPr algn="r">
              <a:defRPr sz="4400"/>
            </a:lvl1pPr>
          </a:lstStyle>
          <a:p>
            <a:r>
              <a:rPr kumimoji="0" lang="el-GR" smtClean="0"/>
              <a:t>Στυλ κύριου τίτλου</a:t>
            </a:r>
            <a:endParaRPr kumimoji="0" lang="en-US"/>
          </a:p>
        </p:txBody>
      </p:sp>
      <p:sp>
        <p:nvSpPr>
          <p:cNvPr id="9" name="Υπότιτλος 8"/>
          <p:cNvSpPr>
            <a:spLocks noGrp="1"/>
          </p:cNvSpPr>
          <p:nvPr>
            <p:ph type="subTitle" idx="1"/>
          </p:nvPr>
        </p:nvSpPr>
        <p:spPr>
          <a:xfrm>
            <a:off x="540544" y="2250280"/>
            <a:ext cx="8062912" cy="1752600"/>
          </a:xfrm>
        </p:spPr>
        <p:txBody>
          <a:bodyPr/>
          <a:lstStyle>
            <a:lvl1pPr marL="0" marR="36576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l-GR" smtClean="0"/>
              <a:t>Στυλ κύριου υπότιτλου</a:t>
            </a:r>
            <a:endParaRPr kumimoji="0" lang="en-US"/>
          </a:p>
        </p:txBody>
      </p:sp>
      <p:sp>
        <p:nvSpPr>
          <p:cNvPr id="28" name="Θέση ημερομηνίας 27"/>
          <p:cNvSpPr>
            <a:spLocks noGrp="1"/>
          </p:cNvSpPr>
          <p:nvPr>
            <p:ph type="dt" sz="half" idx="10"/>
          </p:nvPr>
        </p:nvSpPr>
        <p:spPr>
          <a:xfrm>
            <a:off x="1371600" y="6012656"/>
            <a:ext cx="5791200" cy="365125"/>
          </a:xfrm>
        </p:spPr>
        <p:txBody>
          <a:bodyPr tIns="0" bIns="0" anchor="t"/>
          <a:lstStyle>
            <a:lvl1pPr algn="r">
              <a:defRPr sz="1000"/>
            </a:lvl1pPr>
          </a:lstStyle>
          <a:p>
            <a:pPr>
              <a:defRPr/>
            </a:pPr>
            <a:fld id="{1D244350-3267-48CF-B93B-1B50720B0FD8}" type="datetimeFigureOut">
              <a:rPr lang="el-GR" smtClean="0"/>
              <a:pPr>
                <a:defRPr/>
              </a:pPr>
              <a:t>11/11/2014</a:t>
            </a:fld>
            <a:endParaRPr lang="el-GR" dirty="0"/>
          </a:p>
        </p:txBody>
      </p:sp>
      <p:sp>
        <p:nvSpPr>
          <p:cNvPr id="17" name="Θέση υποσέλιδου 16"/>
          <p:cNvSpPr>
            <a:spLocks noGrp="1"/>
          </p:cNvSpPr>
          <p:nvPr>
            <p:ph type="ftr" sz="quarter" idx="11"/>
          </p:nvPr>
        </p:nvSpPr>
        <p:spPr>
          <a:xfrm>
            <a:off x="1371600" y="5650704"/>
            <a:ext cx="5791200" cy="365125"/>
          </a:xfrm>
        </p:spPr>
        <p:txBody>
          <a:bodyPr tIns="0" bIns="0" anchor="b"/>
          <a:lstStyle>
            <a:lvl1pPr algn="r">
              <a:defRPr sz="1100"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29" name="Θέση αριθμού διαφάνειας 28"/>
          <p:cNvSpPr>
            <a:spLocks noGrp="1"/>
          </p:cNvSpPr>
          <p:nvPr>
            <p:ph type="sldNum" sz="quarter" idx="12"/>
          </p:nvPr>
        </p:nvSpPr>
        <p:spPr>
          <a:xfrm>
            <a:off x="8392247" y="5752307"/>
            <a:ext cx="502920" cy="365125"/>
          </a:xfrm>
        </p:spPr>
        <p:txBody>
          <a:bodyPr anchor="ctr"/>
          <a:lstStyle>
            <a:lvl1pPr algn="ctr">
              <a:defRPr sz="130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8075C3F6-46EA-4E13-A0F1-4E778A0E6550}" type="slidenum">
              <a:rPr lang="el-GR" smtClean="0"/>
              <a:pPr>
                <a:defRPr/>
              </a:pPr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l-GR" smtClean="0"/>
              <a:t>Στυλ κύριου τίτλου</a:t>
            </a:r>
            <a:endParaRPr kumimoji="0" lang="en-US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l-GR" smtClean="0"/>
              <a:t>Στυλ υποδείγματος κειμένου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117891E-56F2-4B4B-ADDA-74007CD470D6}" type="datetimeFigureOut">
              <a:rPr lang="el-GR" smtClean="0"/>
              <a:pPr>
                <a:defRPr/>
              </a:pPr>
              <a:t>11/11/2014</a:t>
            </a:fld>
            <a:endParaRPr lang="el-GR" dirty="0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D8F162-660B-47EE-98E6-586572A29C6E}" type="slidenum">
              <a:rPr lang="el-GR" smtClean="0"/>
              <a:pPr>
                <a:defRPr/>
              </a:pPr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781800" y="381000"/>
            <a:ext cx="1905000" cy="5486400"/>
          </a:xfrm>
        </p:spPr>
        <p:txBody>
          <a:bodyPr vert="eaVert"/>
          <a:lstStyle/>
          <a:p>
            <a:r>
              <a:rPr kumimoji="0" lang="el-GR" smtClean="0"/>
              <a:t>Στυλ κύριου τίτλου</a:t>
            </a:r>
            <a:endParaRPr kumimoji="0" lang="en-US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el-GR" smtClean="0"/>
              <a:t>Στυλ υποδείγματος κειμένου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B296700-87A5-4882-BD1E-9EB4980F7291}" type="datetimeFigureOut">
              <a:rPr lang="el-GR" smtClean="0"/>
              <a:pPr>
                <a:defRPr/>
              </a:pPr>
              <a:t>11/11/2014</a:t>
            </a:fld>
            <a:endParaRPr lang="el-GR" dirty="0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50AB26D-13FB-4602-9AF4-67EAB61EB373}" type="slidenum">
              <a:rPr lang="el-GR" smtClean="0"/>
              <a:pPr>
                <a:defRPr/>
              </a:pPr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</p:spPr>
        <p:txBody>
          <a:bodyPr/>
          <a:lstStyle/>
          <a:p>
            <a:r>
              <a:rPr kumimoji="0" lang="el-GR" smtClean="0"/>
              <a:t>Στυλ κύριου τίτλου</a:t>
            </a:r>
            <a:endParaRPr kumimoji="0" lang="en-US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1882808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el-GR" smtClean="0"/>
              <a:t>Στυλ υποδείγματος κειμένου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>
          <a:xfrm>
            <a:off x="4791456" y="6480048"/>
            <a:ext cx="2133600" cy="301752"/>
          </a:xfrm>
        </p:spPr>
        <p:txBody>
          <a:bodyPr/>
          <a:lstStyle/>
          <a:p>
            <a:pPr>
              <a:defRPr/>
            </a:pPr>
            <a:fld id="{CA5C2E77-4095-425E-8F4D-2C20FC24A776}" type="datetimeFigureOut">
              <a:rPr lang="el-GR" smtClean="0"/>
              <a:pPr>
                <a:defRPr/>
              </a:pPr>
              <a:t>11/11/2014</a:t>
            </a:fld>
            <a:endParaRPr lang="el-GR" dirty="0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0831"/>
          </a:xfrm>
        </p:spPr>
        <p:txBody>
          <a:bodyPr/>
          <a:lstStyle/>
          <a:p>
            <a:pPr>
              <a:defRPr/>
            </a:pP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D98C6FC-7656-4EEA-A6BD-E60EA016A6C7}" type="slidenum">
              <a:rPr lang="el-GR" smtClean="0"/>
              <a:pPr>
                <a:defRPr/>
              </a:pPr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Κεφαλίδα ενότητας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Ορθογώνιο τρίγωνο 8"/>
          <p:cNvSpPr/>
          <p:nvPr/>
        </p:nvSpPr>
        <p:spPr>
          <a:xfrm flipV="1">
            <a:off x="7034" y="7034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algn="ctr" defTabSz="914400" rtl="0" eaLnBrk="1" latinLnBrk="0" hangingPunct="1"/>
            <a:endParaRPr kumimoji="0"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Ισοσκελές τρίγωνο 7"/>
          <p:cNvSpPr/>
          <p:nvPr/>
        </p:nvSpPr>
        <p:spPr>
          <a:xfrm rot="5400000" flipV="1">
            <a:off x="7554353" y="309490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>
          <a:xfrm>
            <a:off x="6955632" y="6477000"/>
            <a:ext cx="2133600" cy="304800"/>
          </a:xfrm>
        </p:spPr>
        <p:txBody>
          <a:bodyPr/>
          <a:lstStyle/>
          <a:p>
            <a:pPr>
              <a:defRPr/>
            </a:pPr>
            <a:fld id="{17B3ED2E-D5AD-4D08-AD98-9FEE7D0159DC}" type="datetimeFigureOut">
              <a:rPr lang="el-GR" smtClean="0"/>
              <a:pPr>
                <a:defRPr/>
              </a:pPr>
              <a:t>11/11/2014</a:t>
            </a:fld>
            <a:endParaRPr lang="el-GR" dirty="0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>
          <a:xfrm>
            <a:off x="2619376" y="6480969"/>
            <a:ext cx="4260056" cy="300831"/>
          </a:xfrm>
        </p:spPr>
        <p:txBody>
          <a:bodyPr/>
          <a:lstStyle/>
          <a:p>
            <a:pPr>
              <a:defRPr/>
            </a:pP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>
          <a:xfrm>
            <a:off x="8451056" y="809624"/>
            <a:ext cx="502920" cy="300831"/>
          </a:xfrm>
        </p:spPr>
        <p:txBody>
          <a:bodyPr/>
          <a:lstStyle/>
          <a:p>
            <a:pPr>
              <a:defRPr/>
            </a:pPr>
            <a:fld id="{8942BA63-19A2-42B4-ADEF-61F80B68C3B5}" type="slidenum">
              <a:rPr lang="el-GR" smtClean="0"/>
              <a:pPr>
                <a:defRPr/>
              </a:pPr>
              <a:t>‹#›</a:t>
            </a:fld>
            <a:endParaRPr lang="el-GR" dirty="0"/>
          </a:p>
        </p:txBody>
      </p:sp>
      <p:cxnSp>
        <p:nvCxnSpPr>
          <p:cNvPr id="11" name="Ευθεία γραμμή σύνδεσης 10"/>
          <p:cNvCxnSpPr/>
          <p:nvPr/>
        </p:nvCxnSpPr>
        <p:spPr>
          <a:xfrm rot="10800000">
            <a:off x="6468794" y="9381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Ευθεία γραμμή σύνδεσης 9"/>
          <p:cNvCxnSpPr/>
          <p:nvPr/>
        </p:nvCxnSpPr>
        <p:spPr>
          <a:xfrm flipV="1"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381000" y="271464"/>
            <a:ext cx="7239000" cy="1362075"/>
          </a:xfrm>
        </p:spPr>
        <p:txBody>
          <a:bodyPr anchor="ctr"/>
          <a:lstStyle>
            <a:lvl1pPr marL="0" algn="l">
              <a:buNone/>
              <a:defRPr sz="3600" b="1" cap="none" baseline="0"/>
            </a:lvl1pPr>
          </a:lstStyle>
          <a:p>
            <a:r>
              <a:rPr kumimoji="0" lang="el-GR" smtClean="0"/>
              <a:t>Στυλ κύριου τίτλου</a:t>
            </a:r>
            <a:endParaRPr kumimoji="0" lang="en-US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381000" y="1633536"/>
            <a:ext cx="3886200" cy="2286000"/>
          </a:xfrm>
        </p:spPr>
        <p:txBody>
          <a:bodyPr anchor="t"/>
          <a:lstStyle>
            <a:lvl1pPr marL="54864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l-GR" smtClean="0"/>
              <a:t>Στυλ υποδείγματος κειμένου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kumimoji="0" lang="el-GR" smtClean="0"/>
              <a:t>Στυλ κύριου τίτλου</a:t>
            </a:r>
            <a:endParaRPr kumimoji="0" lang="en-US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l-GR" smtClean="0"/>
              <a:t>Στυλ υποδείγματος κειμένου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l-GR" smtClean="0"/>
              <a:t>Στυλ υποδείγματος κειμένου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pPr>
              <a:defRPr/>
            </a:pPr>
            <a:fld id="{3DB3520E-94BB-4209-B2E3-46190F792D50}" type="datetimeFigureOut">
              <a:rPr lang="el-GR" smtClean="0"/>
              <a:pPr>
                <a:defRPr/>
              </a:pPr>
              <a:t>11/11/2014</a:t>
            </a:fld>
            <a:endParaRPr lang="el-GR" dirty="0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1752"/>
          </a:xfrm>
        </p:spPr>
        <p:txBody>
          <a:bodyPr/>
          <a:lstStyle/>
          <a:p>
            <a:pPr>
              <a:defRPr/>
            </a:pP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pPr>
              <a:defRPr/>
            </a:pPr>
            <a:fld id="{2C405C06-7CFD-4EC9-9F96-58AB58880DFC}" type="slidenum">
              <a:rPr lang="el-GR" smtClean="0"/>
              <a:pPr>
                <a:defRPr/>
              </a:pPr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Σύγκριση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248198" y="290732"/>
            <a:ext cx="1066800" cy="6153912"/>
          </a:xfrm>
        </p:spPr>
        <p:txBody>
          <a:bodyPr vert="vert270" anchor="b"/>
          <a:lstStyle>
            <a:lvl1pPr marL="0" algn="ctr">
              <a:defRPr sz="3300" b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kumimoji="0" lang="el-GR" smtClean="0"/>
              <a:t>Στυλ κύριου τίτλου</a:t>
            </a:r>
            <a:endParaRPr kumimoji="0" lang="en-US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1365006" y="290732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l-GR" smtClean="0"/>
              <a:t>Στυλ υποδείγματος κειμένου</a:t>
            </a:r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3"/>
          </p:nvPr>
        </p:nvSpPr>
        <p:spPr>
          <a:xfrm>
            <a:off x="1365006" y="3427124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l-GR" smtClean="0"/>
              <a:t>Στυλ υποδείγματος κειμένου</a:t>
            </a:r>
          </a:p>
        </p:txBody>
      </p:sp>
      <p:sp>
        <p:nvSpPr>
          <p:cNvPr id="5" name="Θέση περιεχομένου 4"/>
          <p:cNvSpPr>
            <a:spLocks noGrp="1"/>
          </p:cNvSpPr>
          <p:nvPr>
            <p:ph sz="quarter" idx="2"/>
          </p:nvPr>
        </p:nvSpPr>
        <p:spPr>
          <a:xfrm>
            <a:off x="2022230" y="290732"/>
            <a:ext cx="6858000" cy="301752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 eaLnBrk="1" latinLnBrk="0" hangingPunct="1"/>
            <a:r>
              <a:rPr lang="el-GR" smtClean="0"/>
              <a:t>Στυλ υποδείγματος κειμένου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2022230" y="3427124"/>
            <a:ext cx="6858000" cy="30175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l-GR" smtClean="0"/>
              <a:t>Στυλ υποδείγματος κειμένου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0552" cy="301752"/>
          </a:xfrm>
        </p:spPr>
        <p:txBody>
          <a:bodyPr/>
          <a:lstStyle/>
          <a:p>
            <a:pPr>
              <a:defRPr/>
            </a:pPr>
            <a:fld id="{EAB94AB0-68CB-4512-BE3E-5BB34FD350AD}" type="datetimeFigureOut">
              <a:rPr lang="el-GR" smtClean="0"/>
              <a:pPr>
                <a:defRPr/>
              </a:pPr>
              <a:t>11/11/2014</a:t>
            </a:fld>
            <a:endParaRPr lang="el-GR" dirty="0"/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1104" cy="301752"/>
          </a:xfrm>
        </p:spPr>
        <p:txBody>
          <a:bodyPr/>
          <a:lstStyle/>
          <a:p>
            <a:pPr>
              <a:defRPr/>
            </a:pPr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>
          <a:xfrm>
            <a:off x="7589520" y="6483096"/>
            <a:ext cx="502920" cy="301752"/>
          </a:xfrm>
        </p:spPr>
        <p:txBody>
          <a:bodyPr/>
          <a:lstStyle>
            <a:lvl1pPr algn="ctr">
              <a:defRPr/>
            </a:lvl1pPr>
          </a:lstStyle>
          <a:p>
            <a:pPr>
              <a:defRPr/>
            </a:pPr>
            <a:fld id="{4699FEB4-483D-4E46-BE7D-1E15336EE8F9}" type="slidenum">
              <a:rPr lang="el-GR" smtClean="0"/>
              <a:pPr>
                <a:defRPr/>
              </a:pPr>
              <a:t>‹#›</a:t>
            </a:fld>
            <a:endParaRPr lang="el-GR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el-GR" smtClean="0"/>
              <a:t>Στυλ κύριου τίτλου</a:t>
            </a:r>
            <a:endParaRPr kumimoji="0" lang="en-US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5FBFDD3-E7D0-4350-8746-CDF3FCF44D54}" type="datetimeFigureOut">
              <a:rPr lang="el-GR" smtClean="0"/>
              <a:pPr>
                <a:defRPr/>
              </a:pPr>
              <a:t>11/11/2014</a:t>
            </a:fld>
            <a:endParaRPr lang="el-GR" dirty="0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l-GR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8A2FB2D-F912-4AF3-A1C1-A5885394C4AB}" type="slidenum">
              <a:rPr lang="el-GR" smtClean="0"/>
              <a:pPr>
                <a:defRPr/>
              </a:pPr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pPr>
              <a:defRPr/>
            </a:pPr>
            <a:fld id="{188D53B4-24C9-4822-9C0C-A22543D5135F}" type="datetimeFigureOut">
              <a:rPr lang="el-GR" smtClean="0"/>
              <a:pPr>
                <a:defRPr/>
              </a:pPr>
              <a:t>11/11/2014</a:t>
            </a:fld>
            <a:endParaRPr lang="el-GR" dirty="0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>
          <a:xfrm>
            <a:off x="457200" y="6481890"/>
            <a:ext cx="4260056" cy="300831"/>
          </a:xfrm>
        </p:spPr>
        <p:txBody>
          <a:bodyPr/>
          <a:lstStyle/>
          <a:p>
            <a:pPr>
              <a:defRPr/>
            </a:pPr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pPr>
              <a:defRPr/>
            </a:pPr>
            <a:fld id="{DB55E0FD-9E00-4EEA-A351-AC83FDC58D26}" type="slidenum">
              <a:rPr lang="el-GR" smtClean="0"/>
              <a:pPr>
                <a:defRPr/>
              </a:pPr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Περιεχόμενο με λεζάντα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219456" y="367664"/>
            <a:ext cx="914400" cy="5943600"/>
          </a:xfrm>
        </p:spPr>
        <p:txBody>
          <a:bodyPr vert="vert270" anchor="b"/>
          <a:lstStyle>
            <a:lvl1pPr marL="0" marR="18288" algn="r">
              <a:spcBef>
                <a:spcPts val="0"/>
              </a:spcBef>
              <a:buNone/>
              <a:defRPr sz="2900" b="0" cap="all" baseline="0"/>
            </a:lvl1pPr>
          </a:lstStyle>
          <a:p>
            <a:r>
              <a:rPr kumimoji="0" lang="el-GR" smtClean="0"/>
              <a:t>Στυλ κύριου τίτλου</a:t>
            </a:r>
            <a:endParaRPr kumimoji="0" lang="en-US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2"/>
          </p:nvPr>
        </p:nvSpPr>
        <p:spPr>
          <a:xfrm>
            <a:off x="1135856" y="367664"/>
            <a:ext cx="2438400" cy="5943600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1"/>
          </p:nvPr>
        </p:nvSpPr>
        <p:spPr>
          <a:xfrm>
            <a:off x="3651250" y="320040"/>
            <a:ext cx="5276088" cy="5989320"/>
          </a:xfrm>
        </p:spPr>
        <p:txBody>
          <a:bodyPr/>
          <a:lstStyle>
            <a:lvl1pPr>
              <a:spcBef>
                <a:spcPts val="0"/>
              </a:spcBef>
              <a:defRPr sz="30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l-GR" smtClean="0"/>
              <a:t>Στυλ υποδείγματος κειμένου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>
          <a:xfrm>
            <a:off x="6278976" y="6556248"/>
            <a:ext cx="2133600" cy="301752"/>
          </a:xfrm>
        </p:spPr>
        <p:txBody>
          <a:bodyPr/>
          <a:lstStyle>
            <a:lvl1pPr>
              <a:defRPr sz="900"/>
            </a:lvl1pPr>
          </a:lstStyle>
          <a:p>
            <a:pPr>
              <a:defRPr/>
            </a:pPr>
            <a:fld id="{E58E6334-8D8D-4B73-AD44-2EA3A4A2B5B4}" type="datetimeFigureOut">
              <a:rPr lang="el-GR" smtClean="0"/>
              <a:pPr>
                <a:defRPr/>
              </a:pPr>
              <a:t>11/11/2014</a:t>
            </a:fld>
            <a:endParaRPr lang="el-GR" dirty="0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>
          <a:xfrm>
            <a:off x="1135856" y="6556248"/>
            <a:ext cx="5143120" cy="301752"/>
          </a:xfrm>
        </p:spPr>
        <p:txBody>
          <a:bodyPr/>
          <a:lstStyle>
            <a:lvl1pPr>
              <a:defRPr sz="900"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>
          <a:xfrm>
            <a:off x="8410576" y="6556248"/>
            <a:ext cx="502920" cy="301752"/>
          </a:xfrm>
        </p:spPr>
        <p:txBody>
          <a:bodyPr/>
          <a:lstStyle>
            <a:lvl1pPr>
              <a:defRPr sz="900"/>
            </a:lvl1pPr>
          </a:lstStyle>
          <a:p>
            <a:pPr>
              <a:defRPr/>
            </a:pPr>
            <a:fld id="{EC1920A9-5AD7-419E-90B3-F6CD1CC3C1C2}" type="slidenum">
              <a:rPr lang="el-GR" smtClean="0"/>
              <a:pPr>
                <a:defRPr/>
              </a:pPr>
              <a:t>‹#›</a:t>
            </a:fld>
            <a:endParaRPr lang="el-GR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Εικόνα με λεζάντα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219456" y="150896"/>
            <a:ext cx="914400" cy="6400800"/>
          </a:xfrm>
        </p:spPr>
        <p:txBody>
          <a:bodyPr vert="vert270" anchor="b"/>
          <a:lstStyle>
            <a:lvl1pPr marL="0" algn="l">
              <a:buNone/>
              <a:defRPr sz="3000" b="0" cap="all" baseline="0"/>
            </a:lvl1pPr>
          </a:lstStyle>
          <a:p>
            <a:r>
              <a:rPr kumimoji="0" lang="el-GR" smtClean="0"/>
              <a:t>Στυλ κύριου τίτλου</a:t>
            </a:r>
            <a:endParaRPr kumimoji="0" lang="en-US"/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138237" y="373966"/>
            <a:ext cx="7333488" cy="5486400"/>
          </a:xfrm>
          <a:solidFill>
            <a:schemeClr val="bg2">
              <a:shade val="5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l-GR" smtClean="0"/>
              <a:t>Κάντε κλικ στο εικονίδιο για να προσθέσετε μια εικόνα</a:t>
            </a:r>
            <a:endParaRPr kumimoji="0" lang="en-US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143000" y="5867400"/>
            <a:ext cx="7333488" cy="685800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>
          <a:xfrm>
            <a:off x="6108192" y="6556248"/>
            <a:ext cx="2103120" cy="301752"/>
          </a:xfrm>
        </p:spPr>
        <p:txBody>
          <a:bodyPr/>
          <a:lstStyle>
            <a:lvl1pPr>
              <a:defRPr sz="900"/>
            </a:lvl1pPr>
          </a:lstStyle>
          <a:p>
            <a:pPr>
              <a:defRPr/>
            </a:pPr>
            <a:fld id="{B199E326-F558-4DB6-920E-775A88B2B103}" type="datetimeFigureOut">
              <a:rPr lang="el-GR" smtClean="0"/>
              <a:pPr>
                <a:defRPr/>
              </a:pPr>
              <a:t>11/11/2014</a:t>
            </a:fld>
            <a:endParaRPr lang="el-GR" dirty="0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>
          <a:xfrm>
            <a:off x="1170432" y="6557169"/>
            <a:ext cx="4948072" cy="301752"/>
          </a:xfrm>
        </p:spPr>
        <p:txBody>
          <a:bodyPr/>
          <a:lstStyle>
            <a:lvl1pPr>
              <a:defRPr sz="900"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>
          <a:xfrm>
            <a:off x="8217192" y="6556248"/>
            <a:ext cx="365760" cy="301752"/>
          </a:xfrm>
        </p:spPr>
        <p:txBody>
          <a:bodyPr/>
          <a:lstStyle>
            <a:lvl1pPr algn="ctr">
              <a:defRPr sz="900"/>
            </a:lvl1pPr>
          </a:lstStyle>
          <a:p>
            <a:pPr>
              <a:defRPr/>
            </a:pPr>
            <a:fld id="{751F9C35-B61E-445E-ACFA-0855CE0A0ECC}" type="slidenum">
              <a:rPr lang="el-GR" smtClean="0"/>
              <a:pPr>
                <a:defRPr/>
              </a:pPr>
              <a:t>‹#›</a:t>
            </a:fld>
            <a:endParaRPr lang="el-GR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Ορθογώνιο τρίγωνο 10"/>
          <p:cNvSpPr/>
          <p:nvPr/>
        </p:nvSpPr>
        <p:spPr>
          <a:xfrm>
            <a:off x="7034" y="14068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8" name="Ευθεία γραμμή σύνδεσης 7"/>
          <p:cNvCxnSpPr/>
          <p:nvPr/>
        </p:nvCxnSpPr>
        <p:spPr>
          <a:xfrm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Ευθεία γραμμή σύνδεσης 8"/>
          <p:cNvCxnSpPr/>
          <p:nvPr/>
        </p:nvCxnSpPr>
        <p:spPr>
          <a:xfrm rot="10800000" flipV="1">
            <a:off x="6468794" y="4948410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Θέση τίτλου 2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l-GR" smtClean="0"/>
              <a:t>Στυλ κύριου τίτλου</a:t>
            </a:r>
            <a:endParaRPr kumimoji="0" lang="en-US"/>
          </a:p>
        </p:txBody>
      </p:sp>
      <p:sp>
        <p:nvSpPr>
          <p:cNvPr id="13" name="Θέση κειμένου 12"/>
          <p:cNvSpPr>
            <a:spLocks noGrp="1"/>
          </p:cNvSpPr>
          <p:nvPr>
            <p:ph type="body" idx="1"/>
          </p:nvPr>
        </p:nvSpPr>
        <p:spPr>
          <a:xfrm>
            <a:off x="457200" y="1882808"/>
            <a:ext cx="8229600" cy="45720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lvl="0" eaLnBrk="1" latinLnBrk="0" hangingPunct="1"/>
            <a:r>
              <a:rPr kumimoji="0" lang="el-GR" smtClean="0"/>
              <a:t>Στυλ υποδείγματος κειμένου</a:t>
            </a:r>
          </a:p>
          <a:p>
            <a:pPr lvl="1" eaLnBrk="1" latinLnBrk="0" hangingPunct="1"/>
            <a:r>
              <a:rPr kumimoji="0" lang="el-GR" smtClean="0"/>
              <a:t>Δεύτερου επιπέδου</a:t>
            </a:r>
          </a:p>
          <a:p>
            <a:pPr lvl="2" eaLnBrk="1" latinLnBrk="0" hangingPunct="1"/>
            <a:r>
              <a:rPr kumimoji="0" lang="el-GR" smtClean="0"/>
              <a:t>Τρίτου επιπέδου</a:t>
            </a:r>
          </a:p>
          <a:p>
            <a:pPr lvl="3" eaLnBrk="1" latinLnBrk="0" hangingPunct="1"/>
            <a:r>
              <a:rPr kumimoji="0" lang="el-GR" smtClean="0"/>
              <a:t>Τέταρτου επιπέδου</a:t>
            </a:r>
          </a:p>
          <a:p>
            <a:pPr lvl="4" eaLnBrk="1" latinLnBrk="0" hangingPunct="1"/>
            <a:r>
              <a:rPr kumimoji="0" lang="el-GR" smtClean="0"/>
              <a:t>Πέμπτου επιπέδου</a:t>
            </a:r>
            <a:endParaRPr kumimoji="0" lang="en-US"/>
          </a:p>
        </p:txBody>
      </p:sp>
      <p:sp>
        <p:nvSpPr>
          <p:cNvPr id="14" name="Θέση ημερομηνίας 13"/>
          <p:cNvSpPr>
            <a:spLocks noGrp="1"/>
          </p:cNvSpPr>
          <p:nvPr>
            <p:ph type="dt" sz="half" idx="2"/>
          </p:nvPr>
        </p:nvSpPr>
        <p:spPr>
          <a:xfrm>
            <a:off x="4791456" y="6480969"/>
            <a:ext cx="2133600" cy="301752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 b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CA5C2E77-4095-425E-8F4D-2C20FC24A776}" type="datetimeFigureOut">
              <a:rPr lang="el-GR" smtClean="0"/>
              <a:pPr>
                <a:defRPr/>
              </a:pPr>
              <a:t>11/11/2014</a:t>
            </a:fld>
            <a:endParaRPr lang="el-GR" dirty="0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3"/>
          </p:nvPr>
        </p:nvSpPr>
        <p:spPr>
          <a:xfrm>
            <a:off x="457200" y="6481890"/>
            <a:ext cx="4260056" cy="300831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23" name="Θέση αριθμού διαφάνειας 22"/>
          <p:cNvSpPr>
            <a:spLocks noGrp="1"/>
          </p:cNvSpPr>
          <p:nvPr>
            <p:ph type="sldNum" sz="quarter" idx="4"/>
          </p:nvPr>
        </p:nvSpPr>
        <p:spPr>
          <a:xfrm>
            <a:off x="7589520" y="6480969"/>
            <a:ext cx="502920" cy="301752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0D98C6FC-7656-4EEA-A6BD-E60EA016A6C7}" type="slidenum">
              <a:rPr lang="el-GR" smtClean="0"/>
              <a:pPr>
                <a:defRPr/>
              </a:pPr>
              <a:t>‹#›</a:t>
            </a:fld>
            <a:endParaRPr lang="el-GR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973" r:id="rId1"/>
    <p:sldLayoutId id="2147483974" r:id="rId2"/>
    <p:sldLayoutId id="2147483975" r:id="rId3"/>
    <p:sldLayoutId id="2147483976" r:id="rId4"/>
    <p:sldLayoutId id="2147483977" r:id="rId5"/>
    <p:sldLayoutId id="2147483978" r:id="rId6"/>
    <p:sldLayoutId id="2147483979" r:id="rId7"/>
    <p:sldLayoutId id="2147483980" r:id="rId8"/>
    <p:sldLayoutId id="2147483981" r:id="rId9"/>
    <p:sldLayoutId id="2147483982" r:id="rId10"/>
    <p:sldLayoutId id="2147483983" r:id="rId11"/>
  </p:sldLayoutIdLst>
  <p:txStyles>
    <p:titleStyle>
      <a:lvl1pPr marL="484632" algn="l" rtl="0" eaLnBrk="1" latinLnBrk="0" hangingPunct="1">
        <a:spcBef>
          <a:spcPct val="0"/>
        </a:spcBef>
        <a:buNone/>
        <a:defRPr kumimoji="0" sz="4200" kern="1200">
          <a:ln w="6350">
            <a:solidFill>
              <a:schemeClr val="accent1">
                <a:shade val="43000"/>
              </a:schemeClr>
            </a:solidFill>
          </a:ln>
          <a:solidFill>
            <a:schemeClr val="accent1">
              <a:tint val="83000"/>
              <a:satMod val="150000"/>
            </a:schemeClr>
          </a:solidFill>
          <a:effectLst>
            <a:outerShdw blurRad="26000" dist="26000" dir="145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448056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960" indent="-285750" algn="l" rtl="0" eaLnBrk="1" latinLnBrk="0" hangingPunct="1">
        <a:spcBef>
          <a:spcPct val="20000"/>
        </a:spcBef>
        <a:buClr>
          <a:schemeClr val="accent1"/>
        </a:buClr>
        <a:buSzPct val="95000"/>
        <a:buFont typeface="Verdana"/>
        <a:buChar char="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6424" indent="-228600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10312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832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7" Type="http://schemas.openxmlformats.org/officeDocument/2006/relationships/image" Target="../media/image30.pn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openxmlformats.org/officeDocument/2006/relationships/image" Target="../media/image40.jpe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9.jpeg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4.jpeg"/><Relationship Id="rId5" Type="http://schemas.openxmlformats.org/officeDocument/2006/relationships/image" Target="../media/image43.jpeg"/><Relationship Id="rId4" Type="http://schemas.openxmlformats.org/officeDocument/2006/relationships/image" Target="../media/image42.jpeg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7.jpeg"/><Relationship Id="rId5" Type="http://schemas.openxmlformats.org/officeDocument/2006/relationships/image" Target="../media/image46.jpeg"/><Relationship Id="rId4" Type="http://schemas.openxmlformats.org/officeDocument/2006/relationships/image" Target="../media/image45.jpeg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9.jpeg"/></Relationships>
</file>

<file path=ppt/slides/_rels/slide18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2.jpeg"/><Relationship Id="rId5" Type="http://schemas.openxmlformats.org/officeDocument/2006/relationships/image" Target="../media/image51.jpeg"/><Relationship Id="rId4" Type="http://schemas.openxmlformats.org/officeDocument/2006/relationships/image" Target="../media/image50.jpeg"/></Relationships>
</file>

<file path=ppt/slides/_rels/slide19.xml.rels><?xml version="1.0" encoding="UTF-8" standalone="yes"?>
<Relationships xmlns="http://schemas.openxmlformats.org/package/2006/relationships"><Relationship Id="rId3" Type="http://schemas.microsoft.com/office/2007/relationships/hdphoto" Target="../media/hdphoto8.wdp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5.jpeg"/><Relationship Id="rId4" Type="http://schemas.openxmlformats.org/officeDocument/2006/relationships/image" Target="../media/image54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jpeg"/><Relationship Id="rId3" Type="http://schemas.openxmlformats.org/officeDocument/2006/relationships/image" Target="../media/image56.jpeg"/><Relationship Id="rId7" Type="http://schemas.openxmlformats.org/officeDocument/2006/relationships/image" Target="../media/image60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9.jpeg"/><Relationship Id="rId5" Type="http://schemas.openxmlformats.org/officeDocument/2006/relationships/image" Target="../media/image58.jpeg"/><Relationship Id="rId10" Type="http://schemas.openxmlformats.org/officeDocument/2006/relationships/image" Target="../media/image63.jpeg"/><Relationship Id="rId4" Type="http://schemas.openxmlformats.org/officeDocument/2006/relationships/image" Target="../media/image57.jpeg"/><Relationship Id="rId9" Type="http://schemas.openxmlformats.org/officeDocument/2006/relationships/image" Target="../media/image62.jpeg"/></Relationships>
</file>

<file path=ppt/slides/_rels/slide21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4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6.jpeg"/></Relationships>
</file>

<file path=ppt/slides/_rels/slide23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9.jpeg"/><Relationship Id="rId5" Type="http://schemas.openxmlformats.org/officeDocument/2006/relationships/image" Target="../media/image68.jpeg"/><Relationship Id="rId4" Type="http://schemas.openxmlformats.org/officeDocument/2006/relationships/image" Target="../media/image67.jpeg"/></Relationships>
</file>

<file path=ppt/slides/_rels/slide24.xml.rels><?xml version="1.0" encoding="UTF-8" standalone="yes"?>
<Relationships xmlns="http://schemas.openxmlformats.org/package/2006/relationships"><Relationship Id="rId3" Type="http://schemas.microsoft.com/office/2007/relationships/hdphoto" Target="../media/hdphoto9.wdp"/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2.jpeg"/><Relationship Id="rId4" Type="http://schemas.openxmlformats.org/officeDocument/2006/relationships/image" Target="../media/image71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jpeg"/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g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3" descr="C:\Users\Nikos\Documents\Βοηθητικές φωτογραφίες για την Καλλιδοπούλου\Image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089" y="-19050"/>
            <a:ext cx="9163050" cy="6877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4 - Ορθογώνιο"/>
          <p:cNvSpPr/>
          <p:nvPr/>
        </p:nvSpPr>
        <p:spPr>
          <a:xfrm>
            <a:off x="1571604" y="1415181"/>
            <a:ext cx="6143652" cy="258532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5400" b="1" spc="50" dirty="0">
                <a:ln w="11430"/>
                <a:solidFill>
                  <a:schemeClr val="bg2">
                    <a:lumMod val="1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  <a:cs typeface="+mn-cs"/>
              </a:rPr>
              <a:t>Τα Μαθηματικά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5400" b="1" spc="50" dirty="0" smtClean="0">
                <a:ln w="11430"/>
                <a:solidFill>
                  <a:schemeClr val="bg2">
                    <a:lumMod val="1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  <a:cs typeface="+mn-cs"/>
              </a:rPr>
              <a:t>του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5400" b="1" spc="50" dirty="0" smtClean="0">
                <a:ln w="11430"/>
                <a:solidFill>
                  <a:schemeClr val="bg2">
                    <a:lumMod val="1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  <a:cs typeface="+mn-cs"/>
              </a:rPr>
              <a:t>Δρόμου</a:t>
            </a:r>
            <a:endParaRPr lang="el-GR" sz="5400" b="1" spc="50" dirty="0">
              <a:ln w="11430"/>
              <a:solidFill>
                <a:schemeClr val="bg2">
                  <a:lumMod val="10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n-lt"/>
              <a:cs typeface="+mn-cs"/>
            </a:endParaRPr>
          </a:p>
        </p:txBody>
      </p:sp>
      <p:sp>
        <p:nvSpPr>
          <p:cNvPr id="6" name="5 - Ορθογώνιο"/>
          <p:cNvSpPr/>
          <p:nvPr/>
        </p:nvSpPr>
        <p:spPr>
          <a:xfrm>
            <a:off x="3222848" y="5733256"/>
            <a:ext cx="2771913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600" b="1" dirty="0" smtClean="0">
                <a:solidFill>
                  <a:schemeClr val="bg2">
                    <a:lumMod val="10000"/>
                  </a:schemeClr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latin typeface="Comic Sans MS" pitchFamily="66" charset="0"/>
                <a:cs typeface="+mn-cs"/>
              </a:rPr>
              <a:t>Λιάνα Λιγνού-</a:t>
            </a:r>
            <a:r>
              <a:rPr lang="el-GR" sz="1600" b="1" dirty="0">
                <a:solidFill>
                  <a:schemeClr val="bg2">
                    <a:lumMod val="10000"/>
                  </a:schemeClr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latin typeface="Comic Sans MS" pitchFamily="66" charset="0"/>
                <a:cs typeface="+mn-cs"/>
              </a:rPr>
              <a:t>Μ</a:t>
            </a:r>
            <a:r>
              <a:rPr lang="el-GR" sz="1600" b="1" dirty="0" smtClean="0">
                <a:solidFill>
                  <a:schemeClr val="bg2">
                    <a:lumMod val="10000"/>
                  </a:schemeClr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latin typeface="Comic Sans MS" pitchFamily="66" charset="0"/>
                <a:cs typeface="+mn-cs"/>
              </a:rPr>
              <a:t>αθηματικός</a:t>
            </a:r>
            <a:endParaRPr lang="el-GR" sz="1600" b="1" dirty="0">
              <a:solidFill>
                <a:schemeClr val="bg2">
                  <a:lumMod val="10000"/>
                </a:schemeClr>
              </a:solidFill>
              <a:effectLst>
                <a:outerShdw blurRad="50800" dist="38100" dir="18900000" algn="bl" rotWithShape="0">
                  <a:prstClr val="black">
                    <a:alpha val="40000"/>
                  </a:prstClr>
                </a:outerShdw>
              </a:effectLst>
              <a:latin typeface="Comic Sans MS" pitchFamily="66" charset="0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3" descr="C:\Users\Nikos\Documents\Βοηθητικές φωτογραφίες για την Καλλιδοπούλου\Image2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525" y="-9525"/>
            <a:ext cx="9163050" cy="6877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" name="Ομάδα 1"/>
          <p:cNvGrpSpPr/>
          <p:nvPr/>
        </p:nvGrpSpPr>
        <p:grpSpPr>
          <a:xfrm>
            <a:off x="797246" y="908720"/>
            <a:ext cx="7598047" cy="4302177"/>
            <a:chOff x="797246" y="908720"/>
            <a:chExt cx="7598047" cy="4302177"/>
          </a:xfrm>
        </p:grpSpPr>
        <p:sp>
          <p:nvSpPr>
            <p:cNvPr id="4" name="3 - Ορθογώνιο"/>
            <p:cNvSpPr>
              <a:spLocks noChangeArrowheads="1"/>
            </p:cNvSpPr>
            <p:nvPr/>
          </p:nvSpPr>
          <p:spPr bwMode="auto">
            <a:xfrm>
              <a:off x="797246" y="908720"/>
              <a:ext cx="7598047" cy="13234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l-GR" altLang="el-GR" sz="2000" b="1" dirty="0">
                  <a:solidFill>
                    <a:schemeClr val="bg2">
                      <a:lumMod val="10000"/>
                    </a:schemeClr>
                  </a:solidFill>
                  <a:latin typeface="Comic Sans MS" pitchFamily="66" charset="0"/>
                </a:rPr>
                <a:t>Η δεύτερη γεωμετρική ιδιότητα, που είναι κρυμμένη πίσω από την απάντηση, </a:t>
              </a:r>
              <a:r>
                <a:rPr lang="el-GR" altLang="el-GR" sz="2000" b="1" dirty="0" smtClean="0">
                  <a:solidFill>
                    <a:schemeClr val="bg2">
                      <a:lumMod val="10000"/>
                    </a:schemeClr>
                  </a:solidFill>
                  <a:latin typeface="Comic Sans MS" pitchFamily="66" charset="0"/>
                </a:rPr>
                <a:t>έχει </a:t>
              </a:r>
              <a:r>
                <a:rPr lang="el-GR" altLang="el-GR" sz="2000" b="1" dirty="0">
                  <a:solidFill>
                    <a:schemeClr val="bg2">
                      <a:lumMod val="10000"/>
                    </a:schemeClr>
                  </a:solidFill>
                  <a:latin typeface="Comic Sans MS" pitchFamily="66" charset="0"/>
                </a:rPr>
                <a:t>να κάνει με τη </a:t>
              </a:r>
              <a:r>
                <a:rPr lang="el-GR" altLang="el-GR" sz="2000" b="1" dirty="0" err="1">
                  <a:solidFill>
                    <a:schemeClr val="bg2">
                      <a:lumMod val="10000"/>
                    </a:schemeClr>
                  </a:solidFill>
                  <a:latin typeface="Comic Sans MS" pitchFamily="66" charset="0"/>
                </a:rPr>
                <a:t>ισο</a:t>
              </a:r>
              <a:r>
                <a:rPr lang="el-GR" altLang="el-GR" sz="2000" b="1" dirty="0">
                  <a:solidFill>
                    <a:schemeClr val="bg2">
                      <a:lumMod val="10000"/>
                    </a:schemeClr>
                  </a:solidFill>
                  <a:latin typeface="Comic Sans MS" pitchFamily="66" charset="0"/>
                </a:rPr>
                <a:t>-</a:t>
              </a:r>
              <a:r>
                <a:rPr lang="en-US" altLang="el-GR" sz="2000" b="1" dirty="0">
                  <a:solidFill>
                    <a:schemeClr val="bg2">
                      <a:lumMod val="10000"/>
                    </a:schemeClr>
                  </a:solidFill>
                  <a:latin typeface="Comic Sans MS" pitchFamily="66" charset="0"/>
                </a:rPr>
                <a:t>”</a:t>
              </a:r>
              <a:r>
                <a:rPr lang="el-GR" altLang="el-GR" sz="2000" b="1" dirty="0">
                  <a:solidFill>
                    <a:schemeClr val="bg2">
                      <a:lumMod val="10000"/>
                    </a:schemeClr>
                  </a:solidFill>
                  <a:latin typeface="Comic Sans MS" pitchFamily="66" charset="0"/>
                </a:rPr>
                <a:t>πλατύτητα</a:t>
              </a:r>
              <a:r>
                <a:rPr lang="en-US" altLang="el-GR" sz="2000" b="1" dirty="0">
                  <a:solidFill>
                    <a:schemeClr val="bg2">
                      <a:lumMod val="10000"/>
                    </a:schemeClr>
                  </a:solidFill>
                  <a:latin typeface="Comic Sans MS" pitchFamily="66" charset="0"/>
                </a:rPr>
                <a:t>”</a:t>
              </a:r>
              <a:r>
                <a:rPr lang="el-GR" altLang="el-GR" sz="2000" b="1" dirty="0">
                  <a:solidFill>
                    <a:schemeClr val="bg2">
                      <a:lumMod val="10000"/>
                    </a:schemeClr>
                  </a:solidFill>
                  <a:latin typeface="Comic Sans MS" pitchFamily="66" charset="0"/>
                </a:rPr>
                <a:t> του κύκλου. Δηλαδή ότι το </a:t>
              </a:r>
              <a:r>
                <a:rPr lang="el-GR" altLang="el-GR" sz="2000" b="1" dirty="0" smtClean="0">
                  <a:solidFill>
                    <a:schemeClr val="bg2">
                      <a:lumMod val="10000"/>
                    </a:schemeClr>
                  </a:solidFill>
                  <a:latin typeface="Comic Sans MS" pitchFamily="66" charset="0"/>
                </a:rPr>
                <a:t>φάρδος κάθε </a:t>
              </a:r>
              <a:r>
                <a:rPr lang="el-GR" altLang="el-GR" sz="2000" b="1" dirty="0">
                  <a:solidFill>
                    <a:schemeClr val="bg2">
                      <a:lumMod val="10000"/>
                    </a:schemeClr>
                  </a:solidFill>
                  <a:latin typeface="Comic Sans MS" pitchFamily="66" charset="0"/>
                </a:rPr>
                <a:t>κύκλου είναι το ίδιο </a:t>
              </a:r>
              <a:r>
                <a:rPr lang="el-GR" altLang="el-GR" sz="2000" b="1" dirty="0" smtClean="0">
                  <a:solidFill>
                    <a:schemeClr val="bg2">
                      <a:lumMod val="10000"/>
                    </a:schemeClr>
                  </a:solidFill>
                  <a:latin typeface="Comic Sans MS" pitchFamily="66" charset="0"/>
                </a:rPr>
                <a:t>σε </a:t>
              </a:r>
              <a:r>
                <a:rPr lang="el-GR" altLang="el-GR" sz="2000" b="1" dirty="0">
                  <a:solidFill>
                    <a:schemeClr val="bg2">
                      <a:lumMod val="10000"/>
                    </a:schemeClr>
                  </a:solidFill>
                  <a:latin typeface="Comic Sans MS" pitchFamily="66" charset="0"/>
                </a:rPr>
                <a:t>όλα τα σημεία της </a:t>
              </a:r>
              <a:r>
                <a:rPr lang="el-GR" altLang="el-GR" sz="2000" b="1" dirty="0" smtClean="0">
                  <a:solidFill>
                    <a:schemeClr val="bg2">
                      <a:lumMod val="10000"/>
                    </a:schemeClr>
                  </a:solidFill>
                  <a:latin typeface="Comic Sans MS" pitchFamily="66" charset="0"/>
                </a:rPr>
                <a:t>περιφέρειάς </a:t>
              </a:r>
              <a:r>
                <a:rPr lang="el-GR" altLang="el-GR" sz="2000" b="1" dirty="0">
                  <a:solidFill>
                    <a:schemeClr val="bg2">
                      <a:lumMod val="10000"/>
                    </a:schemeClr>
                  </a:solidFill>
                  <a:latin typeface="Comic Sans MS" pitchFamily="66" charset="0"/>
                </a:rPr>
                <a:t>του. </a:t>
              </a:r>
            </a:p>
          </p:txBody>
        </p:sp>
        <p:sp>
          <p:nvSpPr>
            <p:cNvPr id="5" name="4 - Ορθογώνιο"/>
            <p:cNvSpPr>
              <a:spLocks noChangeArrowheads="1"/>
            </p:cNvSpPr>
            <p:nvPr/>
          </p:nvSpPr>
          <p:spPr bwMode="auto">
            <a:xfrm>
              <a:off x="1979712" y="2472980"/>
              <a:ext cx="2047355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l-GR" altLang="el-GR" sz="1800" b="1" dirty="0" smtClean="0">
                  <a:solidFill>
                    <a:srgbClr val="FF0000"/>
                  </a:solidFill>
                  <a:latin typeface="Comic Sans MS" pitchFamily="66" charset="0"/>
                </a:rPr>
                <a:t>Πώς </a:t>
              </a:r>
              <a:r>
                <a:rPr lang="el-GR" altLang="el-GR" sz="1800" b="1" dirty="0">
                  <a:solidFill>
                    <a:srgbClr val="FF0000"/>
                  </a:solidFill>
                  <a:latin typeface="Comic Sans MS" pitchFamily="66" charset="0"/>
                </a:rPr>
                <a:t>το ξέρουμε;</a:t>
              </a:r>
              <a:endParaRPr lang="el-GR" altLang="el-GR" sz="1800" dirty="0">
                <a:solidFill>
                  <a:srgbClr val="FF0000"/>
                </a:solidFill>
              </a:endParaRPr>
            </a:p>
          </p:txBody>
        </p:sp>
        <p:pic>
          <p:nvPicPr>
            <p:cNvPr id="10244" name="Picture 4" descr="C:\Users\Nikos\Documents\Βοηθητικές φωτογραφίες για την Καλλιδοπούλου\Image28.jp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91432" y="3353522"/>
              <a:ext cx="2513012" cy="18573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246" name="Picture 6" descr="C:\Users\Nikos\Documents\Βοηθητικές φωτογραφίες για την Καλλιδοπούλου\Image30.jpg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75663" y="2842312"/>
              <a:ext cx="2420938" cy="23574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3" descr="C:\Users\Nikos\Documents\Βοηθητικές φωτογραφίες για την Καλλιδοπούλου\Image1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089" y="-19050"/>
            <a:ext cx="9163050" cy="6877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" name="Ομάδα 1"/>
          <p:cNvGrpSpPr/>
          <p:nvPr/>
        </p:nvGrpSpPr>
        <p:grpSpPr>
          <a:xfrm>
            <a:off x="128661" y="620688"/>
            <a:ext cx="8845550" cy="5220580"/>
            <a:chOff x="128661" y="1196752"/>
            <a:chExt cx="8845550" cy="3898033"/>
          </a:xfrm>
        </p:grpSpPr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8661" y="1196752"/>
              <a:ext cx="8845550" cy="7683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27" name="Picture 3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11560" y="2318118"/>
              <a:ext cx="2073275" cy="203041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28" name="Picture 4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23928" y="2132856"/>
              <a:ext cx="3140075" cy="72548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29" name="Picture 5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01603" y="3078561"/>
              <a:ext cx="5472608" cy="201622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814070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C:\Users\Nikos\Documents\Βοηθητικές φωτογραφίες για την Καλλιδοπούλου\Image34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50000"/>
                    </a14:imgEffect>
                    <a14:imgEffect>
                      <a14:saturation sat="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41" y="-38100"/>
            <a:ext cx="9163050" cy="689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2 - Ορθογώνιο"/>
          <p:cNvSpPr/>
          <p:nvPr/>
        </p:nvSpPr>
        <p:spPr>
          <a:xfrm>
            <a:off x="785813" y="142875"/>
            <a:ext cx="7429500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2400" b="1" dirty="0">
                <a:solidFill>
                  <a:schemeClr val="bg2">
                    <a:lumMod val="10000"/>
                  </a:schemeClr>
                </a:solidFill>
                <a:latin typeface="Comic Sans MS" pitchFamily="66" charset="0"/>
                <a:cs typeface="+mn-cs"/>
              </a:rPr>
              <a:t>Μια </a:t>
            </a:r>
            <a:r>
              <a:rPr lang="el-GR" sz="2400" b="1" dirty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  <a:cs typeface="+mn-cs"/>
              </a:rPr>
              <a:t>δεύτερη</a:t>
            </a:r>
            <a:r>
              <a:rPr lang="el-GR" sz="2400" b="1" dirty="0">
                <a:solidFill>
                  <a:schemeClr val="bg2">
                    <a:lumMod val="10000"/>
                  </a:schemeClr>
                </a:solidFill>
                <a:latin typeface="Comic Sans MS" pitchFamily="66" charset="0"/>
                <a:cs typeface="+mn-cs"/>
              </a:rPr>
              <a:t> απάντηση στην ερώτηση </a:t>
            </a:r>
            <a:r>
              <a:rPr lang="el-GR" sz="2400" b="1" dirty="0" smtClean="0">
                <a:solidFill>
                  <a:schemeClr val="bg2">
                    <a:lumMod val="10000"/>
                  </a:schemeClr>
                </a:solidFill>
                <a:latin typeface="Comic Sans MS" pitchFamily="66" charset="0"/>
                <a:cs typeface="+mn-cs"/>
              </a:rPr>
              <a:t>είναι </a:t>
            </a:r>
            <a:r>
              <a:rPr lang="el-GR" sz="2400" b="1" dirty="0">
                <a:solidFill>
                  <a:schemeClr val="bg2">
                    <a:lumMod val="10000"/>
                  </a:schemeClr>
                </a:solidFill>
                <a:latin typeface="Comic Sans MS" pitchFamily="66" charset="0"/>
                <a:cs typeface="+mn-cs"/>
              </a:rPr>
              <a:t>η εξής:</a:t>
            </a:r>
          </a:p>
        </p:txBody>
      </p:sp>
      <p:sp>
        <p:nvSpPr>
          <p:cNvPr id="4" name="3 - Ορθογώνιο"/>
          <p:cNvSpPr/>
          <p:nvPr/>
        </p:nvSpPr>
        <p:spPr>
          <a:xfrm>
            <a:off x="254954" y="908720"/>
            <a:ext cx="428625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2000" b="1" dirty="0">
                <a:solidFill>
                  <a:schemeClr val="bg2">
                    <a:lumMod val="10000"/>
                  </a:schemeClr>
                </a:solidFill>
                <a:latin typeface="Comic Sans MS" pitchFamily="66" charset="0"/>
                <a:cs typeface="+mn-cs"/>
              </a:rPr>
              <a:t>Για να βάλει ο εργολάβος του φρεατίου τα </a:t>
            </a:r>
            <a:r>
              <a:rPr lang="el-GR" sz="2000" b="1" dirty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  <a:cs typeface="+mn-cs"/>
              </a:rPr>
              <a:t>λιγότερα υλικά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2000" b="1" dirty="0">
                <a:solidFill>
                  <a:schemeClr val="bg2">
                    <a:lumMod val="10000"/>
                  </a:schemeClr>
                </a:solidFill>
                <a:latin typeface="Comic Sans MS" pitchFamily="66" charset="0"/>
                <a:cs typeface="+mn-cs"/>
              </a:rPr>
              <a:t>και να δημιουργήσει το </a:t>
            </a:r>
            <a:r>
              <a:rPr lang="el-GR" sz="2000" b="1" dirty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  <a:cs typeface="+mn-cs"/>
              </a:rPr>
              <a:t>μεγαλύτερο άνοιγμα</a:t>
            </a:r>
            <a:r>
              <a:rPr lang="el-GR" sz="2000" b="1" dirty="0">
                <a:solidFill>
                  <a:schemeClr val="bg2">
                    <a:lumMod val="10000"/>
                  </a:schemeClr>
                </a:solidFill>
                <a:latin typeface="Comic Sans MS" pitchFamily="66" charset="0"/>
                <a:cs typeface="+mn-cs"/>
              </a:rPr>
              <a:t>,</a:t>
            </a:r>
            <a:r>
              <a:rPr lang="el-GR" sz="2000" b="1" dirty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  <a:cs typeface="+mn-cs"/>
              </a:rPr>
              <a:t> </a:t>
            </a:r>
            <a:r>
              <a:rPr lang="el-GR" sz="2000" b="1" dirty="0">
                <a:solidFill>
                  <a:schemeClr val="bg2">
                    <a:lumMod val="10000"/>
                  </a:schemeClr>
                </a:solidFill>
                <a:latin typeface="Comic Sans MS" pitchFamily="66" charset="0"/>
                <a:cs typeface="+mn-cs"/>
              </a:rPr>
              <a:t>πρέπει να το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2000" b="1" dirty="0">
                <a:solidFill>
                  <a:schemeClr val="bg2">
                    <a:lumMod val="10000"/>
                  </a:schemeClr>
                </a:solidFill>
                <a:latin typeface="Comic Sans MS" pitchFamily="66" charset="0"/>
                <a:cs typeface="+mn-cs"/>
              </a:rPr>
              <a:t>κάνει κυκλικό κι όχι τετραγωνισμένο. </a:t>
            </a:r>
          </a:p>
        </p:txBody>
      </p:sp>
      <p:pic>
        <p:nvPicPr>
          <p:cNvPr id="11267" name="Picture 3" descr="C:\Users\Nikos\Documents\Βοηθητικές φωτογραφίες για την Καλλιδοπούλου\Image35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6966" y="1052736"/>
            <a:ext cx="4035425" cy="2687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5 - Ορθογώνιο"/>
          <p:cNvSpPr>
            <a:spLocks noChangeArrowheads="1"/>
          </p:cNvSpPr>
          <p:nvPr/>
        </p:nvSpPr>
        <p:spPr bwMode="auto">
          <a:xfrm>
            <a:off x="274980" y="2867112"/>
            <a:ext cx="4101022" cy="25545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l-GR" altLang="el-GR" sz="2000" b="1" dirty="0">
                <a:solidFill>
                  <a:schemeClr val="bg2">
                    <a:lumMod val="10000"/>
                  </a:schemeClr>
                </a:solidFill>
                <a:latin typeface="Comic Sans MS" pitchFamily="66" charset="0"/>
              </a:rPr>
              <a:t>Κι αυτό γιατί οι πολιτικοί μηχανικοί γνωρίζουν, από τα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l-GR" altLang="el-GR" sz="2000" b="1" dirty="0">
                <a:solidFill>
                  <a:schemeClr val="bg2">
                    <a:lumMod val="10000"/>
                  </a:schemeClr>
                </a:solidFill>
                <a:latin typeface="Comic Sans MS" pitchFamily="66" charset="0"/>
              </a:rPr>
              <a:t>Μαθηματικά, ότι απ’ όλα τα κλειστά σχήματα (όπως τα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l-GR" altLang="el-GR" sz="2000" b="1" dirty="0">
                <a:solidFill>
                  <a:schemeClr val="bg2">
                    <a:lumMod val="10000"/>
                  </a:schemeClr>
                </a:solidFill>
                <a:latin typeface="Comic Sans MS" pitchFamily="66" charset="0"/>
              </a:rPr>
              <a:t>πολύγωνα) του επιπέδου, που έχουν την ίδια περίμετρο,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l-GR" altLang="el-GR" sz="2000" b="1" dirty="0">
                <a:solidFill>
                  <a:schemeClr val="bg2">
                    <a:lumMod val="10000"/>
                  </a:schemeClr>
                </a:solidFill>
                <a:latin typeface="Comic Sans MS" pitchFamily="66" charset="0"/>
              </a:rPr>
              <a:t>ο κύκλος έχει το μεγαλύτερο εμβαδό.</a:t>
            </a:r>
          </a:p>
        </p:txBody>
      </p:sp>
      <p:sp>
        <p:nvSpPr>
          <p:cNvPr id="7" name="6 - Ορθογώνιο"/>
          <p:cNvSpPr/>
          <p:nvPr/>
        </p:nvSpPr>
        <p:spPr>
          <a:xfrm>
            <a:off x="4500562" y="4162479"/>
            <a:ext cx="4161829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2400" b="1" dirty="0">
                <a:solidFill>
                  <a:srgbClr val="C00000"/>
                </a:solidFill>
                <a:latin typeface="Comic Sans MS" pitchFamily="66" charset="0"/>
                <a:cs typeface="+mn-cs"/>
              </a:rPr>
              <a:t>Η συγκεκριμένη ιδιότητα, ονομάζεται στα Μαθηματικά,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  <a:cs typeface="+mn-cs"/>
              </a:rPr>
              <a:t>ισοπεριμετρικό θεώρημα</a:t>
            </a:r>
            <a:r>
              <a:rPr lang="el-GR" sz="2400" b="1" dirty="0">
                <a:solidFill>
                  <a:srgbClr val="C00000"/>
                </a:solidFill>
                <a:latin typeface="Comic Sans MS" pitchFamily="66" charset="0"/>
                <a:cs typeface="+mn-cs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12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12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26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2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C:\Users\Nikos\Documents\Βοηθητικές φωτογραφίες για την Καλλιδοπούλου\Image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525" y="-9525"/>
            <a:ext cx="9163050" cy="6877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2 - Ορθογώνιο"/>
          <p:cNvSpPr/>
          <p:nvPr/>
        </p:nvSpPr>
        <p:spPr>
          <a:xfrm>
            <a:off x="1928813" y="142875"/>
            <a:ext cx="4830762" cy="4619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24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  <a:cs typeface="+mn-cs"/>
              </a:rPr>
              <a:t>ΙΣΟΠΕΡΙΜΕΤΡΙΚΟ ΘΕΩΡΗΜΑ</a:t>
            </a:r>
          </a:p>
        </p:txBody>
      </p:sp>
      <p:sp>
        <p:nvSpPr>
          <p:cNvPr id="4" name="3 - Ορθογώνιο"/>
          <p:cNvSpPr/>
          <p:nvPr/>
        </p:nvSpPr>
        <p:spPr>
          <a:xfrm>
            <a:off x="142875" y="714375"/>
            <a:ext cx="8858250" cy="400050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2000" b="1" dirty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  <a:cs typeface="+mn-cs"/>
              </a:rPr>
              <a:t>Απ’ όλα τα επίπεδα </a:t>
            </a:r>
            <a:r>
              <a:rPr lang="el-GR" sz="20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  <a:cs typeface="+mn-cs"/>
              </a:rPr>
              <a:t>κλειστά σχήματα </a:t>
            </a:r>
            <a:r>
              <a:rPr lang="el-GR" sz="2000" b="1" dirty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  <a:cs typeface="+mn-cs"/>
              </a:rPr>
              <a:t>(ή πολύγωνα) με την </a:t>
            </a:r>
            <a:r>
              <a:rPr lang="el-GR" sz="20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  <a:cs typeface="+mn-cs"/>
              </a:rPr>
              <a:t>ίδια περίμετρο</a:t>
            </a:r>
          </a:p>
        </p:txBody>
      </p:sp>
      <p:pic>
        <p:nvPicPr>
          <p:cNvPr id="12291" name="Picture 3" descr="C:\Users\Nikos\Documents\Βοηθητικές φωτογραφίες για την Καλλιδοπούλου\Image3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1625" y="1214438"/>
            <a:ext cx="5500688" cy="1293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2" name="Picture 4" descr="C:\Users\Nikos\Documents\Βοηθητικές φωτογραφίες για την Καλλιδοπούλου\Image37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750" y="2643188"/>
            <a:ext cx="5808663" cy="1357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6 - Ορθογώνιο"/>
          <p:cNvSpPr/>
          <p:nvPr/>
        </p:nvSpPr>
        <p:spPr>
          <a:xfrm>
            <a:off x="357188" y="4214813"/>
            <a:ext cx="4772025" cy="4000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2000" b="1" dirty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  <a:cs typeface="+mn-cs"/>
              </a:rPr>
              <a:t>ο </a:t>
            </a:r>
            <a:r>
              <a:rPr lang="el-GR" sz="20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  <a:cs typeface="+mn-cs"/>
              </a:rPr>
              <a:t>κύκλος</a:t>
            </a:r>
            <a:r>
              <a:rPr lang="el-GR" sz="2000" b="1" dirty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  <a:cs typeface="+mn-cs"/>
              </a:rPr>
              <a:t> έχει το </a:t>
            </a:r>
            <a:r>
              <a:rPr lang="el-GR" sz="2000" b="1" u="sng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  <a:cs typeface="+mn-cs"/>
              </a:rPr>
              <a:t>μεγαλύτερο εμβαδόν</a:t>
            </a:r>
            <a:r>
              <a:rPr lang="el-GR" sz="2000" b="1" dirty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  <a:cs typeface="+mn-cs"/>
              </a:rPr>
              <a:t>.</a:t>
            </a:r>
          </a:p>
        </p:txBody>
      </p:sp>
      <p:pic>
        <p:nvPicPr>
          <p:cNvPr id="12293" name="Picture 5" descr="C:\Users\Nikos\Documents\Βοηθητικές φωτογραφίες για την Καλλιδοπούλου\Image38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3313" y="4929188"/>
            <a:ext cx="1301750" cy="1301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1229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122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122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C:\Users\Nikos\Documents\Βοηθητικές φωτογραφίες για την Καλλιδοπούλου\Image12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500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525" y="-9525"/>
            <a:ext cx="9163050" cy="6877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2 - Ορθογώνιο"/>
          <p:cNvSpPr>
            <a:spLocks noChangeArrowheads="1"/>
          </p:cNvSpPr>
          <p:nvPr/>
        </p:nvSpPr>
        <p:spPr bwMode="auto">
          <a:xfrm>
            <a:off x="928688" y="214313"/>
            <a:ext cx="728662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l-GR" altLang="el-GR" sz="2000" b="1" dirty="0">
                <a:solidFill>
                  <a:schemeClr val="bg2">
                    <a:lumMod val="10000"/>
                  </a:schemeClr>
                </a:solidFill>
                <a:latin typeface="Comic Sans MS" pitchFamily="66" charset="0"/>
              </a:rPr>
              <a:t>Το ΙΣΟΠΕΡΙΜΕΤΡΙΚΟ ΘΕΩΡΗΜΑ στην Καθημερινή Ζωή</a:t>
            </a:r>
          </a:p>
        </p:txBody>
      </p:sp>
      <p:pic>
        <p:nvPicPr>
          <p:cNvPr id="14339" name="Picture 3" descr="C:\Users\Nikos\Documents\Βοηθητικές φωτογραφίες για την Καλλιδοπούλου\Image42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625" y="785813"/>
            <a:ext cx="3929063" cy="2652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0" name="Picture 4" descr="C:\Users\Nikos\Documents\Βοηθητικές φωτογραφίες για την Καλλιδοπούλου\Image43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" y="3714750"/>
            <a:ext cx="3643313" cy="2725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1" name="Picture 5" descr="C:\Users\Nikos\Documents\Βοηθητικές φωτογραφίες για την Καλλιδοπούλου\Image44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9188" y="857250"/>
            <a:ext cx="3546475" cy="267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2" name="Picture 6" descr="C:\Users\Nikos\Documents\Βοηθητικές φωτογραφίες για την Καλλιδοπούλου\Image45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0625" y="3786188"/>
            <a:ext cx="3429000" cy="2574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3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3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43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43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43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43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43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43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43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43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C:\Users\Nikos\Documents\Βοηθητικές φωτογραφίες για την Καλλιδοπούλου\Image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525" y="-9525"/>
            <a:ext cx="9163050" cy="6877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" name="Ομάδα 1"/>
          <p:cNvGrpSpPr/>
          <p:nvPr/>
        </p:nvGrpSpPr>
        <p:grpSpPr>
          <a:xfrm>
            <a:off x="428625" y="357188"/>
            <a:ext cx="7858125" cy="6307137"/>
            <a:chOff x="428625" y="357188"/>
            <a:chExt cx="7858125" cy="6307137"/>
          </a:xfrm>
        </p:grpSpPr>
        <p:pic>
          <p:nvPicPr>
            <p:cNvPr id="15363" name="Picture 3" descr="C:\Users\Nikos\Documents\Βοηθητικές φωτογραφίες για την Καλλιδοπούλου\Image46.jp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8625" y="357188"/>
              <a:ext cx="4000500" cy="24431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5364" name="Picture 4" descr="C:\Users\Nikos\Documents\Βοηθητικές φωτογραφίες για την Καλλιδοπούλου\Image47.jp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43500" y="357188"/>
              <a:ext cx="2844800" cy="2143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5365" name="Picture 5" descr="C:\Users\Nikos\Documents\Βοηθητικές φωτογραφίες για την Καλλιδοπούλου\Image48.jpg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85813" y="3071813"/>
              <a:ext cx="3157537" cy="35353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5366" name="Picture 6" descr="C:\Users\Nikos\Documents\Βοηθητικές φωτογραφίες για την Καλλιδοπούλου\Image49.jpg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00625" y="2700338"/>
              <a:ext cx="3286125" cy="39639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C:\Users\Nikos\Documents\Βοηθητικές φωτογραφίες για την Καλλιδοπούλου\Image23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525" y="-9525"/>
            <a:ext cx="9163050" cy="6877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" name="Ομάδα 1"/>
          <p:cNvGrpSpPr/>
          <p:nvPr/>
        </p:nvGrpSpPr>
        <p:grpSpPr>
          <a:xfrm>
            <a:off x="755576" y="690562"/>
            <a:ext cx="7467426" cy="5679985"/>
            <a:chOff x="755576" y="690562"/>
            <a:chExt cx="7467426" cy="5679985"/>
          </a:xfrm>
        </p:grpSpPr>
        <p:pic>
          <p:nvPicPr>
            <p:cNvPr id="16387" name="Picture 3" descr="C:\Users\Nikos\Documents\Βοηθητικές φωτογραφίες για την Καλλιδοπούλου\Image50.jp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55576" y="799641"/>
              <a:ext cx="2990106" cy="25202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6390" name="Picture 6" descr="C:\Users\Nikos\Documents\Βοηθητικές φωτογραφίες για την Καλλιδοπούλου\Image53.jpg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66558" y="3584484"/>
              <a:ext cx="4346787" cy="27860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6391" name="Picture 7" descr="C:\Users\Nikos\Documents\Βοηθητικές φωτογραφίες για την Καλλιδοπούλου\Image54.jpg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39952" y="690562"/>
              <a:ext cx="4083050" cy="27384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3" descr="C:\Users\Nikos\Documents\Βοηθητικές φωτογραφίες για την Καλλιδοπούλου\Image55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525" y="-9525"/>
            <a:ext cx="9163050" cy="6877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" name="Ομάδα 2"/>
          <p:cNvGrpSpPr/>
          <p:nvPr/>
        </p:nvGrpSpPr>
        <p:grpSpPr>
          <a:xfrm>
            <a:off x="214313" y="142875"/>
            <a:ext cx="8929687" cy="6310313"/>
            <a:chOff x="214313" y="142875"/>
            <a:chExt cx="8929687" cy="6310313"/>
          </a:xfrm>
        </p:grpSpPr>
        <p:sp>
          <p:nvSpPr>
            <p:cNvPr id="4" name="3 - Ορθογώνιο"/>
            <p:cNvSpPr>
              <a:spLocks noChangeArrowheads="1"/>
            </p:cNvSpPr>
            <p:nvPr/>
          </p:nvSpPr>
          <p:spPr bwMode="auto">
            <a:xfrm>
              <a:off x="357188" y="142875"/>
              <a:ext cx="8286750" cy="4000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l-GR" altLang="el-GR" sz="2000" b="1" dirty="0">
                  <a:solidFill>
                    <a:schemeClr val="bg2">
                      <a:lumMod val="10000"/>
                    </a:schemeClr>
                  </a:solidFill>
                  <a:latin typeface="Comic Sans MS" pitchFamily="66" charset="0"/>
                </a:rPr>
                <a:t>Το ΙΣΟΠΕΡΙΜΕΤΡΙΚΟ ΘΕΩΡΗΜΑ στην Ιστορία των Μαθηματικών</a:t>
              </a:r>
            </a:p>
          </p:txBody>
        </p:sp>
        <p:grpSp>
          <p:nvGrpSpPr>
            <p:cNvPr id="2" name="Ομάδα 1"/>
            <p:cNvGrpSpPr/>
            <p:nvPr/>
          </p:nvGrpSpPr>
          <p:grpSpPr>
            <a:xfrm>
              <a:off x="214313" y="785813"/>
              <a:ext cx="8929687" cy="5667375"/>
              <a:chOff x="214313" y="785813"/>
              <a:chExt cx="8929687" cy="5667375"/>
            </a:xfrm>
          </p:grpSpPr>
          <p:sp>
            <p:nvSpPr>
              <p:cNvPr id="5" name="4 - Ορθογώνιο"/>
              <p:cNvSpPr/>
              <p:nvPr/>
            </p:nvSpPr>
            <p:spPr>
              <a:xfrm>
                <a:off x="4143375" y="1143000"/>
                <a:ext cx="5000625" cy="1754326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l-GR" b="1" dirty="0">
                    <a:solidFill>
                      <a:schemeClr val="bg2">
                        <a:lumMod val="10000"/>
                      </a:schemeClr>
                    </a:solidFill>
                    <a:latin typeface="Comic Sans MS" pitchFamily="66" charset="0"/>
                    <a:cs typeface="+mn-cs"/>
                  </a:rPr>
                  <a:t>Ο Ζηνόδωρος από την Παιανία της Αττικής,</a:t>
                </a:r>
              </a:p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l-GR" b="1" dirty="0">
                    <a:solidFill>
                      <a:schemeClr val="bg2">
                        <a:lumMod val="10000"/>
                      </a:schemeClr>
                    </a:solidFill>
                    <a:latin typeface="Comic Sans MS" pitchFamily="66" charset="0"/>
                    <a:cs typeface="+mn-cs"/>
                  </a:rPr>
                  <a:t>που έζησε τον 2</a:t>
                </a:r>
                <a:r>
                  <a:rPr lang="el-GR" b="1" baseline="30000" dirty="0">
                    <a:solidFill>
                      <a:schemeClr val="bg2">
                        <a:lumMod val="10000"/>
                      </a:schemeClr>
                    </a:solidFill>
                    <a:latin typeface="Comic Sans MS" pitchFamily="66" charset="0"/>
                    <a:cs typeface="+mn-cs"/>
                  </a:rPr>
                  <a:t>ο</a:t>
                </a:r>
                <a:r>
                  <a:rPr lang="el-GR" b="1" dirty="0">
                    <a:solidFill>
                      <a:schemeClr val="bg2">
                        <a:lumMod val="10000"/>
                      </a:schemeClr>
                    </a:solidFill>
                    <a:latin typeface="Comic Sans MS" pitchFamily="66" charset="0"/>
                    <a:cs typeface="+mn-cs"/>
                  </a:rPr>
                  <a:t>  αιώνα π.Χ., ήταν ο </a:t>
                </a:r>
              </a:p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l-GR" b="1" dirty="0">
                    <a:solidFill>
                      <a:schemeClr val="bg2">
                        <a:lumMod val="10000"/>
                      </a:schemeClr>
                    </a:solidFill>
                    <a:latin typeface="Comic Sans MS" pitchFamily="66" charset="0"/>
                    <a:cs typeface="+mn-cs"/>
                  </a:rPr>
                  <a:t>πρώτος γεωμέτρης του Αρχαίου Ελληνικού</a:t>
                </a:r>
              </a:p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l-GR" b="1" dirty="0">
                    <a:solidFill>
                      <a:schemeClr val="bg2">
                        <a:lumMod val="10000"/>
                      </a:schemeClr>
                    </a:solidFill>
                    <a:latin typeface="Comic Sans MS" pitchFamily="66" charset="0"/>
                    <a:cs typeface="+mn-cs"/>
                  </a:rPr>
                  <a:t>Πολιτισμού ο οποίος ανάπτυξε τις </a:t>
                </a:r>
              </a:p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l-GR" b="1" dirty="0" err="1">
                    <a:solidFill>
                      <a:schemeClr val="bg2">
                        <a:lumMod val="10000"/>
                      </a:schemeClr>
                    </a:solidFill>
                    <a:latin typeface="Comic Sans MS" pitchFamily="66" charset="0"/>
                    <a:cs typeface="+mn-cs"/>
                  </a:rPr>
                  <a:t>ισοπεριμετρικές</a:t>
                </a:r>
                <a:r>
                  <a:rPr lang="el-GR" b="1" dirty="0">
                    <a:solidFill>
                      <a:schemeClr val="bg2">
                        <a:lumMod val="10000"/>
                      </a:schemeClr>
                    </a:solidFill>
                    <a:latin typeface="Comic Sans MS" pitchFamily="66" charset="0"/>
                    <a:cs typeface="+mn-cs"/>
                  </a:rPr>
                  <a:t> ιδιότητες στο έργο του </a:t>
                </a:r>
              </a:p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l-GR" b="1" dirty="0">
                    <a:solidFill>
                      <a:schemeClr val="bg2">
                        <a:lumMod val="10000"/>
                      </a:schemeClr>
                    </a:solidFill>
                    <a:latin typeface="Comic Sans MS" pitchFamily="66" charset="0"/>
                    <a:cs typeface="+mn-cs"/>
                  </a:rPr>
                  <a:t>   </a:t>
                </a:r>
                <a:r>
                  <a:rPr lang="en-US" b="1" dirty="0">
                    <a:solidFill>
                      <a:schemeClr val="bg2">
                        <a:lumMod val="10000"/>
                      </a:schemeClr>
                    </a:solidFill>
                    <a:latin typeface="Comic Sans MS" pitchFamily="66" charset="0"/>
                    <a:cs typeface="+mn-cs"/>
                  </a:rPr>
                  <a:t>“</a:t>
                </a:r>
                <a:r>
                  <a:rPr lang="el-GR" b="1" dirty="0">
                    <a:solidFill>
                      <a:schemeClr val="bg2">
                        <a:lumMod val="10000"/>
                      </a:schemeClr>
                    </a:solidFill>
                    <a:latin typeface="Comic Sans MS" pitchFamily="66" charset="0"/>
                    <a:cs typeface="+mn-cs"/>
                  </a:rPr>
                  <a:t>Περί ισομέτρων σχημάτων</a:t>
                </a:r>
                <a:r>
                  <a:rPr lang="en-US" b="1" dirty="0">
                    <a:solidFill>
                      <a:schemeClr val="bg2">
                        <a:lumMod val="10000"/>
                      </a:schemeClr>
                    </a:solidFill>
                    <a:latin typeface="Comic Sans MS" pitchFamily="66" charset="0"/>
                    <a:cs typeface="+mn-cs"/>
                  </a:rPr>
                  <a:t>”</a:t>
                </a:r>
                <a:r>
                  <a:rPr lang="el-GR" b="1" dirty="0">
                    <a:solidFill>
                      <a:schemeClr val="bg2">
                        <a:lumMod val="10000"/>
                      </a:schemeClr>
                    </a:solidFill>
                    <a:latin typeface="Comic Sans MS" pitchFamily="66" charset="0"/>
                    <a:cs typeface="+mn-cs"/>
                  </a:rPr>
                  <a:t>. </a:t>
                </a:r>
              </a:p>
            </p:txBody>
          </p:sp>
          <p:pic>
            <p:nvPicPr>
              <p:cNvPr id="17412" name="Picture 4" descr="C:\Users\Nikos\Documents\Βοηθητικές φωτογραφίες για την Καλλιδοπούλου\Image56.jpg"/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14313" y="785813"/>
                <a:ext cx="3800475" cy="56673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8" name="7 - Ορθογώνιο"/>
              <p:cNvSpPr>
                <a:spLocks noChangeArrowheads="1"/>
              </p:cNvSpPr>
              <p:nvPr/>
            </p:nvSpPr>
            <p:spPr bwMode="auto">
              <a:xfrm>
                <a:off x="4643438" y="3429000"/>
                <a:ext cx="4000500" cy="17541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spcBef>
                    <a:spcPct val="20000"/>
                  </a:spcBef>
                  <a:buFont typeface="Arial" charset="0"/>
                  <a:buChar char="•"/>
                  <a:defRPr sz="3200"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Font typeface="Arial" charset="0"/>
                  <a:buChar char="–"/>
                  <a:defRPr sz="2800"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Font typeface="Arial" charset="0"/>
                  <a:buChar char="•"/>
                  <a:defRPr sz="2400"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Font typeface="Arial" charset="0"/>
                  <a:buChar char="–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l-GR" altLang="el-GR" sz="1800" b="1" dirty="0">
                    <a:solidFill>
                      <a:schemeClr val="bg2">
                        <a:lumMod val="10000"/>
                      </a:schemeClr>
                    </a:solidFill>
                    <a:latin typeface="Comic Sans MS" pitchFamily="66" charset="0"/>
                  </a:rPr>
                  <a:t>Στο έργο του αυτό έδειξε:</a:t>
                </a:r>
              </a:p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l-GR" altLang="el-GR" sz="1800" b="1" dirty="0">
                  <a:solidFill>
                    <a:schemeClr val="bg2">
                      <a:lumMod val="10000"/>
                    </a:schemeClr>
                  </a:solidFill>
                  <a:latin typeface="Comic Sans MS" pitchFamily="66" charset="0"/>
                </a:endParaRPr>
              </a:p>
              <a:p>
                <a:pPr eaLnBrk="1" hangingPunct="1">
                  <a:spcBef>
                    <a:spcPct val="0"/>
                  </a:spcBef>
                </a:pPr>
                <a:r>
                  <a:rPr lang="el-GR" altLang="el-GR" sz="1800" b="1" dirty="0">
                    <a:solidFill>
                      <a:schemeClr val="bg2">
                        <a:lumMod val="10000"/>
                      </a:schemeClr>
                    </a:solidFill>
                    <a:latin typeface="Comic Sans MS" pitchFamily="66" charset="0"/>
                  </a:rPr>
                  <a:t>Δύο κανονικά πολύγωνα με ίσες </a:t>
                </a:r>
              </a:p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l-GR" altLang="el-GR" sz="1800" b="1" dirty="0">
                    <a:solidFill>
                      <a:schemeClr val="bg2">
                        <a:lumMod val="10000"/>
                      </a:schemeClr>
                    </a:solidFill>
                    <a:latin typeface="Comic Sans MS" pitchFamily="66" charset="0"/>
                  </a:rPr>
                  <a:t> περιμέτρους, μεγαλύτερο εμβαδόν </a:t>
                </a:r>
              </a:p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l-GR" altLang="el-GR" sz="1800" b="1" dirty="0">
                    <a:solidFill>
                      <a:schemeClr val="bg2">
                        <a:lumMod val="10000"/>
                      </a:schemeClr>
                    </a:solidFill>
                    <a:latin typeface="Comic Sans MS" pitchFamily="66" charset="0"/>
                  </a:rPr>
                  <a:t> έχει εκείνο με τις περισσότερες </a:t>
                </a:r>
              </a:p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l-GR" altLang="el-GR" sz="1800" b="1" dirty="0">
                    <a:solidFill>
                      <a:schemeClr val="bg2">
                        <a:lumMod val="10000"/>
                      </a:schemeClr>
                    </a:solidFill>
                    <a:latin typeface="Comic Sans MS" pitchFamily="66" charset="0"/>
                  </a:rPr>
                  <a:t> γωνίες.</a:t>
                </a:r>
                <a:endParaRPr lang="el-GR" altLang="el-GR" sz="1800" dirty="0">
                  <a:solidFill>
                    <a:schemeClr val="bg2">
                      <a:lumMod val="10000"/>
                    </a:schemeClr>
                  </a:solidFill>
                </a:endParaRPr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C:\Users\Nikos\Documents\Βοηθητικές φωτογραφίες για την Καλλιδοπούλου\Image2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525" y="-9525"/>
            <a:ext cx="9163050" cy="6877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" name="Ομάδα 1"/>
          <p:cNvGrpSpPr/>
          <p:nvPr/>
        </p:nvGrpSpPr>
        <p:grpSpPr>
          <a:xfrm>
            <a:off x="428625" y="394603"/>
            <a:ext cx="8429625" cy="6334810"/>
            <a:chOff x="428625" y="394603"/>
            <a:chExt cx="8429625" cy="6334810"/>
          </a:xfrm>
        </p:grpSpPr>
        <p:sp>
          <p:nvSpPr>
            <p:cNvPr id="3" name="2 - Ορθογώνιο"/>
            <p:cNvSpPr/>
            <p:nvPr/>
          </p:nvSpPr>
          <p:spPr>
            <a:xfrm>
              <a:off x="571499" y="394603"/>
              <a:ext cx="7929563" cy="646331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l-GR" b="1" dirty="0">
                  <a:solidFill>
                    <a:schemeClr val="bg2">
                      <a:lumMod val="10000"/>
                    </a:schemeClr>
                  </a:solidFill>
                  <a:latin typeface="Comic Sans MS" pitchFamily="66" charset="0"/>
                  <a:cs typeface="+mn-cs"/>
                </a:rPr>
                <a:t>Το ενδιαφέρον και η προσπάθεια του αυτή ήταν μόνο για θεωρητική ευχαρίστηση</a:t>
              </a:r>
              <a:r>
                <a:rPr lang="el-GR" b="1" dirty="0" smtClean="0">
                  <a:solidFill>
                    <a:schemeClr val="bg2">
                      <a:lumMod val="10000"/>
                    </a:schemeClr>
                  </a:solidFill>
                  <a:latin typeface="Comic Sans MS" pitchFamily="66" charset="0"/>
                  <a:cs typeface="+mn-cs"/>
                </a:rPr>
                <a:t>; Ή </a:t>
              </a:r>
              <a:r>
                <a:rPr lang="el-GR" b="1" dirty="0">
                  <a:solidFill>
                    <a:schemeClr val="bg2">
                      <a:lumMod val="10000"/>
                    </a:schemeClr>
                  </a:solidFill>
                  <a:latin typeface="Comic Sans MS" pitchFamily="66" charset="0"/>
                  <a:cs typeface="+mn-cs"/>
                </a:rPr>
                <a:t>είχαν κάποια σχέση και με την τότε Καθημερινή Ζωή;</a:t>
              </a:r>
            </a:p>
          </p:txBody>
        </p:sp>
        <p:sp>
          <p:nvSpPr>
            <p:cNvPr id="4" name="3 - Ορθογώνιο"/>
            <p:cNvSpPr/>
            <p:nvPr/>
          </p:nvSpPr>
          <p:spPr>
            <a:xfrm>
              <a:off x="428625" y="1357313"/>
              <a:ext cx="8429625" cy="923330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l-GR" b="1" dirty="0">
                  <a:solidFill>
                    <a:schemeClr val="bg2">
                      <a:lumMod val="10000"/>
                    </a:schemeClr>
                  </a:solidFill>
                  <a:latin typeface="Comic Sans MS" pitchFamily="66" charset="0"/>
                  <a:cs typeface="+mn-cs"/>
                </a:rPr>
                <a:t>Οι Αρχαίοι Έλληνες γαιοκτήμονες είχαν τη συνήθεια να μετρούν τα οικόπεδα </a:t>
              </a:r>
              <a:r>
                <a:rPr lang="el-GR" b="1" dirty="0" smtClean="0">
                  <a:solidFill>
                    <a:schemeClr val="bg2">
                      <a:lumMod val="10000"/>
                    </a:schemeClr>
                  </a:solidFill>
                  <a:latin typeface="Comic Sans MS" pitchFamily="66" charset="0"/>
                  <a:cs typeface="+mn-cs"/>
                </a:rPr>
                <a:t>και </a:t>
              </a:r>
              <a:r>
                <a:rPr lang="el-GR" b="1" dirty="0">
                  <a:solidFill>
                    <a:schemeClr val="bg2">
                      <a:lumMod val="10000"/>
                    </a:schemeClr>
                  </a:solidFill>
                  <a:latin typeface="Comic Sans MS" pitchFamily="66" charset="0"/>
                  <a:cs typeface="+mn-cs"/>
                </a:rPr>
                <a:t>τα χωράφια με την περίμετρό τους. Κι αυτό δημιουργούσε απάτες και </a:t>
              </a:r>
              <a:r>
                <a:rPr lang="el-GR" b="1" dirty="0" smtClean="0">
                  <a:solidFill>
                    <a:schemeClr val="bg2">
                      <a:lumMod val="10000"/>
                    </a:schemeClr>
                  </a:solidFill>
                  <a:latin typeface="Comic Sans MS" pitchFamily="66" charset="0"/>
                  <a:cs typeface="+mn-cs"/>
                </a:rPr>
                <a:t>προβλήματα</a:t>
              </a:r>
              <a:r>
                <a:rPr lang="el-GR" b="1" dirty="0">
                  <a:solidFill>
                    <a:schemeClr val="bg2">
                      <a:lumMod val="10000"/>
                    </a:schemeClr>
                  </a:solidFill>
                  <a:latin typeface="Comic Sans MS" pitchFamily="66" charset="0"/>
                  <a:cs typeface="+mn-cs"/>
                </a:rPr>
                <a:t>.</a:t>
              </a:r>
            </a:p>
          </p:txBody>
        </p:sp>
        <p:pic>
          <p:nvPicPr>
            <p:cNvPr id="19459" name="Picture 3" descr="C:\Users\Nikos\Documents\Βοηθητικές φωτογραφίες για την Καλλιδοπούλου\Image64.jp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1500" y="2411413"/>
              <a:ext cx="2857500" cy="2143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9460" name="Picture 4" descr="C:\Users\Nikos\Documents\Βοηθητικές φωτογραφίες για την Καλλιδοπούλου\Image65.jpg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1500" y="4594225"/>
              <a:ext cx="2852738" cy="21351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9461" name="Picture 5" descr="C:\Users\Nikos\Documents\Βοηθητικές φωτογραφίες για την Καλλιδοπούλου\Image66.jpg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67944" y="2552122"/>
              <a:ext cx="4573712" cy="28020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1" y="-1379"/>
            <a:ext cx="9142164" cy="68593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4" name="Ομάδα 3"/>
          <p:cNvGrpSpPr/>
          <p:nvPr/>
        </p:nvGrpSpPr>
        <p:grpSpPr>
          <a:xfrm>
            <a:off x="19365" y="367970"/>
            <a:ext cx="8996556" cy="6120680"/>
            <a:chOff x="143693" y="579632"/>
            <a:chExt cx="8234647" cy="4803580"/>
          </a:xfrm>
        </p:grpSpPr>
        <p:sp>
          <p:nvSpPr>
            <p:cNvPr id="3" name="2 - Ορθογώνιο"/>
            <p:cNvSpPr/>
            <p:nvPr/>
          </p:nvSpPr>
          <p:spPr>
            <a:xfrm>
              <a:off x="143693" y="579632"/>
              <a:ext cx="4356770" cy="137681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l-GR" b="1" dirty="0">
                  <a:solidFill>
                    <a:schemeClr val="bg1"/>
                  </a:solidFill>
                  <a:latin typeface="Comic Sans MS" pitchFamily="66" charset="0"/>
                  <a:cs typeface="+mn-cs"/>
                </a:rPr>
                <a:t>Στην Αρχαία Ελλάδα, όπως και στους άλλους πολιτισμούς της αρχαιότητας,</a:t>
              </a:r>
            </a:p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l-GR" b="1" dirty="0">
                  <a:solidFill>
                    <a:schemeClr val="bg1"/>
                  </a:solidFill>
                  <a:latin typeface="Comic Sans MS" pitchFamily="66" charset="0"/>
                  <a:cs typeface="+mn-cs"/>
                </a:rPr>
                <a:t>οι άνθρωποι κατασκεύαζαν πηγάδια. Δεν αποκλείεται κάποιοι να σκέφτηκαν</a:t>
              </a:r>
            </a:p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l-GR" b="1" dirty="0">
                  <a:solidFill>
                    <a:schemeClr val="bg1"/>
                  </a:solidFill>
                  <a:latin typeface="Comic Sans MS" pitchFamily="66" charset="0"/>
                  <a:cs typeface="+mn-cs"/>
                </a:rPr>
                <a:t>να χρησιμοποιούν τα </a:t>
              </a:r>
              <a:r>
                <a:rPr lang="el-GR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omic Sans MS" pitchFamily="66" charset="0"/>
                  <a:cs typeface="+mn-cs"/>
                </a:rPr>
                <a:t>λιγότερα τούβλα </a:t>
              </a:r>
              <a:r>
                <a:rPr lang="el-GR" b="1" dirty="0">
                  <a:solidFill>
                    <a:schemeClr val="bg1"/>
                  </a:solidFill>
                  <a:latin typeface="Comic Sans MS" pitchFamily="66" charset="0"/>
                  <a:cs typeface="+mn-cs"/>
                </a:rPr>
                <a:t>και να πετυχαίνουν τη </a:t>
              </a:r>
              <a:r>
                <a:rPr lang="el-GR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omic Sans MS" pitchFamily="66" charset="0"/>
                  <a:cs typeface="+mn-cs"/>
                </a:rPr>
                <a:t>μεγαλύτερη διατομή</a:t>
              </a:r>
              <a:r>
                <a:rPr lang="el-GR" b="1" dirty="0">
                  <a:solidFill>
                    <a:schemeClr val="bg1"/>
                  </a:solidFill>
                  <a:latin typeface="Comic Sans MS" pitchFamily="66" charset="0"/>
                  <a:cs typeface="+mn-cs"/>
                </a:rPr>
                <a:t>.</a:t>
              </a:r>
            </a:p>
          </p:txBody>
        </p:sp>
        <p:pic>
          <p:nvPicPr>
            <p:cNvPr id="20483" name="Picture 3" descr="C:\Users\Nikos\Documents\Βοηθητικές φωτογραφίες για την Καλλιδοπούλου\Image69.jp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39777" y="1229975"/>
              <a:ext cx="3738563" cy="24733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0484" name="Picture 4" descr="C:\Users\Nikos\Documents\Βοηθητικές φωτογραφίες για την Καλλιδοπούλου\Image70.jpg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14288" y="2811462"/>
              <a:ext cx="3686175" cy="25717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3" descr="C:\Users\Nikos\Documents\Βοηθητικές φωτογραφίες για την Καλλιδοπούλου\Image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089" y="-19050"/>
            <a:ext cx="9163050" cy="6877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Εικόνα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16632"/>
            <a:ext cx="9132961" cy="6741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24432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C:\Users\Nikos\Documents\Βοηθητικές φωτογραφίες για την Καλλιδοπούλου\Image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525" y="-9525"/>
            <a:ext cx="9163050" cy="6877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" name="Ομάδα 1"/>
          <p:cNvGrpSpPr/>
          <p:nvPr/>
        </p:nvGrpSpPr>
        <p:grpSpPr>
          <a:xfrm>
            <a:off x="0" y="71438"/>
            <a:ext cx="9144000" cy="6020628"/>
            <a:chOff x="0" y="71438"/>
            <a:chExt cx="9144000" cy="6020628"/>
          </a:xfrm>
        </p:grpSpPr>
        <p:sp>
          <p:nvSpPr>
            <p:cNvPr id="3" name="2 - Ορθογώνιο"/>
            <p:cNvSpPr>
              <a:spLocks noChangeArrowheads="1"/>
            </p:cNvSpPr>
            <p:nvPr/>
          </p:nvSpPr>
          <p:spPr bwMode="auto">
            <a:xfrm>
              <a:off x="0" y="71438"/>
              <a:ext cx="9144000" cy="1016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eaLnBrk="1" hangingPunct="1">
                <a:lnSpc>
                  <a:spcPct val="150000"/>
                </a:lnSpc>
                <a:spcBef>
                  <a:spcPct val="0"/>
                </a:spcBef>
                <a:buFontTx/>
                <a:buNone/>
              </a:pPr>
              <a:r>
                <a:rPr lang="el-GR" altLang="el-GR" sz="2000" b="1" dirty="0">
                  <a:solidFill>
                    <a:schemeClr val="bg2">
                      <a:lumMod val="10000"/>
                    </a:schemeClr>
                  </a:solidFill>
                  <a:latin typeface="Comic Sans MS" pitchFamily="66" charset="0"/>
                </a:rPr>
                <a:t>Τις </a:t>
              </a:r>
              <a:r>
                <a:rPr lang="el-GR" altLang="el-GR" sz="2000" b="1" dirty="0" err="1">
                  <a:solidFill>
                    <a:schemeClr val="bg2">
                      <a:lumMod val="10000"/>
                    </a:schemeClr>
                  </a:solidFill>
                  <a:latin typeface="Comic Sans MS" pitchFamily="66" charset="0"/>
                </a:rPr>
                <a:t>ισοπεριμετρικές</a:t>
              </a:r>
              <a:r>
                <a:rPr lang="el-GR" altLang="el-GR" sz="2000" b="1" dirty="0">
                  <a:solidFill>
                    <a:schemeClr val="bg2">
                      <a:lumMod val="10000"/>
                    </a:schemeClr>
                  </a:solidFill>
                  <a:latin typeface="Comic Sans MS" pitchFamily="66" charset="0"/>
                </a:rPr>
                <a:t> ιδιότητες του Ζηνόδωρου σχολίασε και πραγματεύτηκε </a:t>
              </a:r>
            </a:p>
            <a:p>
              <a:pPr eaLnBrk="1" hangingPunct="1">
                <a:lnSpc>
                  <a:spcPct val="150000"/>
                </a:lnSpc>
                <a:spcBef>
                  <a:spcPct val="0"/>
                </a:spcBef>
                <a:buFontTx/>
                <a:buNone/>
              </a:pPr>
              <a:r>
                <a:rPr lang="el-GR" altLang="el-GR" sz="2000" b="1" dirty="0">
                  <a:solidFill>
                    <a:schemeClr val="bg2">
                      <a:lumMod val="10000"/>
                    </a:schemeClr>
                  </a:solidFill>
                  <a:latin typeface="Comic Sans MS" pitchFamily="66" charset="0"/>
                </a:rPr>
                <a:t>ο Πάππος ο Αλεξανδρινός, στην αρχή του 4</a:t>
              </a:r>
              <a:r>
                <a:rPr lang="el-GR" altLang="el-GR" sz="2000" b="1" baseline="30000" dirty="0">
                  <a:solidFill>
                    <a:schemeClr val="bg2">
                      <a:lumMod val="10000"/>
                    </a:schemeClr>
                  </a:solidFill>
                  <a:latin typeface="Comic Sans MS" pitchFamily="66" charset="0"/>
                </a:rPr>
                <a:t>ου</a:t>
              </a:r>
              <a:r>
                <a:rPr lang="el-GR" altLang="el-GR" sz="2000" b="1" dirty="0">
                  <a:solidFill>
                    <a:schemeClr val="bg2">
                      <a:lumMod val="10000"/>
                    </a:schemeClr>
                  </a:solidFill>
                  <a:latin typeface="Comic Sans MS" pitchFamily="66" charset="0"/>
                </a:rPr>
                <a:t> αιώνα μ.Χ.</a:t>
              </a:r>
            </a:p>
          </p:txBody>
        </p:sp>
        <p:pic>
          <p:nvPicPr>
            <p:cNvPr id="21508" name="Picture 4" descr="C:\Users\Nikos\Documents\Βοηθητικές φωτογραφίες για την Καλλιδοπούλου\Image74.jp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27584" y="1339539"/>
              <a:ext cx="2804234" cy="37429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1509" name="Picture 5" descr="C:\Users\Nikos\Documents\Βοηθητικές φωτογραφίες για την Καλλιδοπούλου\Image75.jp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67944" y="1357313"/>
              <a:ext cx="3568700" cy="15367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1510" name="Picture 6" descr="C:\Users\Nikos\Documents\Βοηθητικές φωτογραφίες για την Καλλιδοπούλου\Image76.jpg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72749" y="3050373"/>
              <a:ext cx="1571625" cy="1639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1511" name="Picture 7" descr="C:\Users\Nikos\Documents\Βοηθητικές φωτογραφίες για την Καλλιδοπούλου\Image77.jpg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10313" y="3050373"/>
              <a:ext cx="1619250" cy="15716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1512" name="Picture 8" descr="C:\Users\Nikos\Documents\Βοηθητικές φωτογραφίες για την Καλλιδοπούλου\Image78.jpg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43413" y="4723433"/>
              <a:ext cx="3486150" cy="857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1513" name="Picture 9" descr="C:\Users\Nikos\Documents\Βοηθητικές φωτογραφίες για την Καλλιδοπούλου\Image58.jpg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27584" y="5123691"/>
              <a:ext cx="1071563" cy="9683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1514" name="Picture 10" descr="C:\Users\Nikos\Documents\Βοηθητικές φωτογραφίες για την Καλλιδοπούλου\Image59.jpg"/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79712" y="5136391"/>
              <a:ext cx="928688" cy="9556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1515" name="Picture 11" descr="C:\Users\Nikos\Documents\Βοηθητικές φωτογραφίες για την Καλλιδοπούλου\Image61.jpg"/>
            <p:cNvPicPr>
              <a:picLocks noChangeAspect="1"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96037" y="5064803"/>
              <a:ext cx="1071562" cy="10223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1" descr="C:\Users\Nikos\Documents\Βοηθητικές φωτογραφίες για την Καλλιδοπούλου\Image23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525" y="-9525"/>
            <a:ext cx="9163050" cy="6877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" name="Ομάδα 1"/>
          <p:cNvGrpSpPr/>
          <p:nvPr/>
        </p:nvGrpSpPr>
        <p:grpSpPr>
          <a:xfrm>
            <a:off x="714375" y="142875"/>
            <a:ext cx="7858125" cy="5878413"/>
            <a:chOff x="714375" y="142875"/>
            <a:chExt cx="7858125" cy="5878413"/>
          </a:xfrm>
        </p:grpSpPr>
        <p:sp>
          <p:nvSpPr>
            <p:cNvPr id="3" name="2 - Ορθογώνιο"/>
            <p:cNvSpPr/>
            <p:nvPr/>
          </p:nvSpPr>
          <p:spPr>
            <a:xfrm>
              <a:off x="714375" y="142875"/>
              <a:ext cx="7858125" cy="1338263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>
                <a:lnSpc>
                  <a:spcPct val="150000"/>
                </a:lnSpc>
                <a:defRPr/>
              </a:pPr>
              <a:r>
                <a:rPr lang="el-GR" b="1" dirty="0">
                  <a:solidFill>
                    <a:schemeClr val="bg2">
                      <a:lumMod val="10000"/>
                    </a:schemeClr>
                  </a:solidFill>
                  <a:latin typeface="Comic Sans MS" pitchFamily="66" charset="0"/>
                </a:rPr>
                <a:t>Όμοια, σχολίασε και διάσωσε ένα μέρος από το συγκεκριμένο έργο του</a:t>
              </a:r>
            </a:p>
            <a:p>
              <a:pPr>
                <a:lnSpc>
                  <a:spcPct val="150000"/>
                </a:lnSpc>
                <a:defRPr/>
              </a:pPr>
              <a:r>
                <a:rPr lang="el-GR" b="1" dirty="0">
                  <a:solidFill>
                    <a:schemeClr val="bg2">
                      <a:lumMod val="10000"/>
                    </a:schemeClr>
                  </a:solidFill>
                  <a:latin typeface="Comic Sans MS" pitchFamily="66" charset="0"/>
                </a:rPr>
                <a:t>Ζηνόδωρου, στα τέλη του 4</a:t>
              </a:r>
              <a:r>
                <a:rPr lang="el-GR" b="1" baseline="30000" dirty="0">
                  <a:solidFill>
                    <a:schemeClr val="bg2">
                      <a:lumMod val="10000"/>
                    </a:schemeClr>
                  </a:solidFill>
                  <a:latin typeface="Comic Sans MS" pitchFamily="66" charset="0"/>
                </a:rPr>
                <a:t>ου</a:t>
              </a:r>
              <a:r>
                <a:rPr lang="el-GR" b="1" dirty="0">
                  <a:solidFill>
                    <a:schemeClr val="bg2">
                      <a:lumMod val="10000"/>
                    </a:schemeClr>
                  </a:solidFill>
                  <a:latin typeface="Comic Sans MS" pitchFamily="66" charset="0"/>
                </a:rPr>
                <a:t> αιώνα μ.Χ.,  ο Θέωνας ο Αλεξανδρινός, </a:t>
              </a:r>
            </a:p>
            <a:p>
              <a:pPr>
                <a:lnSpc>
                  <a:spcPct val="150000"/>
                </a:lnSpc>
                <a:defRPr/>
              </a:pPr>
              <a:r>
                <a:rPr lang="el-GR" b="1" dirty="0">
                  <a:solidFill>
                    <a:schemeClr val="bg2">
                      <a:lumMod val="10000"/>
                    </a:schemeClr>
                  </a:solidFill>
                  <a:latin typeface="Comic Sans MS" pitchFamily="66" charset="0"/>
                </a:rPr>
                <a:t>ο πατέρας της Υπατίας.</a:t>
              </a:r>
            </a:p>
          </p:txBody>
        </p:sp>
        <p:pic>
          <p:nvPicPr>
            <p:cNvPr id="29698" name="Picture 2" descr="C:\Users\Nikos\Documents\Βοηθητικές φωτογραφίες για την Καλλιδοπούλου\Image79.jp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85938" y="1643063"/>
              <a:ext cx="5445125" cy="43782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1" descr="C:\Users\Nikos\Documents\Βοηθητικές φωτογραφίες για την Καλλιδοπούλου\Image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94" y="0"/>
            <a:ext cx="9163050" cy="6877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2 - Ορθογώνιο"/>
          <p:cNvSpPr/>
          <p:nvPr/>
        </p:nvSpPr>
        <p:spPr>
          <a:xfrm>
            <a:off x="142875" y="357188"/>
            <a:ext cx="8929688" cy="646112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el-GR" b="1" dirty="0">
                <a:solidFill>
                  <a:schemeClr val="bg2">
                    <a:lumMod val="10000"/>
                  </a:schemeClr>
                </a:solidFill>
                <a:latin typeface="Comic Sans MS" pitchFamily="66" charset="0"/>
              </a:rPr>
              <a:t>Η γεωμετρική αυτή γνώση, διαδόθηκε στους Άραβες τον 9</a:t>
            </a:r>
            <a:r>
              <a:rPr lang="el-GR" b="1" baseline="30000" dirty="0">
                <a:solidFill>
                  <a:schemeClr val="bg2">
                    <a:lumMod val="10000"/>
                  </a:schemeClr>
                </a:solidFill>
                <a:latin typeface="Comic Sans MS" pitchFamily="66" charset="0"/>
              </a:rPr>
              <a:t>ο</a:t>
            </a:r>
            <a:r>
              <a:rPr lang="el-GR" b="1" dirty="0">
                <a:solidFill>
                  <a:schemeClr val="bg2">
                    <a:lumMod val="10000"/>
                  </a:schemeClr>
                </a:solidFill>
                <a:latin typeface="Comic Sans MS" pitchFamily="66" charset="0"/>
              </a:rPr>
              <a:t> αιώνα μ.Χ., οι οποίοι</a:t>
            </a:r>
          </a:p>
          <a:p>
            <a:pPr>
              <a:defRPr/>
            </a:pPr>
            <a:r>
              <a:rPr lang="el-GR" b="1" dirty="0">
                <a:solidFill>
                  <a:schemeClr val="bg2">
                    <a:lumMod val="10000"/>
                  </a:schemeClr>
                </a:solidFill>
                <a:latin typeface="Comic Sans MS" pitchFamily="66" charset="0"/>
              </a:rPr>
              <a:t>ασχολήθηκαν περιστασιακά με το ισοπεριμετρικό θέμα.</a:t>
            </a:r>
          </a:p>
        </p:txBody>
      </p:sp>
      <p:sp>
        <p:nvSpPr>
          <p:cNvPr id="4" name="3 - Ορθογώνιο"/>
          <p:cNvSpPr/>
          <p:nvPr/>
        </p:nvSpPr>
        <p:spPr>
          <a:xfrm>
            <a:off x="214313" y="1143000"/>
            <a:ext cx="8643937" cy="64611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el-GR" b="1" dirty="0">
                <a:solidFill>
                  <a:schemeClr val="bg2">
                    <a:lumMod val="10000"/>
                  </a:schemeClr>
                </a:solidFill>
                <a:latin typeface="Comic Sans MS" pitchFamily="66" charset="0"/>
              </a:rPr>
              <a:t>Μια ανάλογη </a:t>
            </a:r>
            <a:r>
              <a:rPr lang="el-GR" b="1" dirty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υποτονική</a:t>
            </a:r>
            <a:r>
              <a:rPr lang="el-GR" b="1" dirty="0">
                <a:solidFill>
                  <a:schemeClr val="bg2">
                    <a:lumMod val="10000"/>
                  </a:schemeClr>
                </a:solidFill>
                <a:latin typeface="Comic Sans MS" pitchFamily="66" charset="0"/>
              </a:rPr>
              <a:t> στάση, στο συγκεκριμένο ζήτημα, παρατηρείται και στη </a:t>
            </a:r>
          </a:p>
          <a:p>
            <a:pPr>
              <a:defRPr/>
            </a:pPr>
            <a:r>
              <a:rPr lang="el-GR" b="1" dirty="0">
                <a:solidFill>
                  <a:schemeClr val="bg2">
                    <a:lumMod val="10000"/>
                  </a:schemeClr>
                </a:solidFill>
                <a:latin typeface="Comic Sans MS" pitchFamily="66" charset="0"/>
              </a:rPr>
              <a:t>Δυτική Ευρώπη, από τον 12</a:t>
            </a:r>
            <a:r>
              <a:rPr lang="el-GR" b="1" baseline="30000" dirty="0">
                <a:solidFill>
                  <a:schemeClr val="bg2">
                    <a:lumMod val="10000"/>
                  </a:schemeClr>
                </a:solidFill>
                <a:latin typeface="Comic Sans MS" pitchFamily="66" charset="0"/>
              </a:rPr>
              <a:t>ο</a:t>
            </a:r>
            <a:r>
              <a:rPr lang="el-GR" b="1" dirty="0">
                <a:solidFill>
                  <a:schemeClr val="bg2">
                    <a:lumMod val="10000"/>
                  </a:schemeClr>
                </a:solidFill>
                <a:latin typeface="Comic Sans MS" pitchFamily="66" charset="0"/>
              </a:rPr>
              <a:t> μέχρι τον 15</a:t>
            </a:r>
            <a:r>
              <a:rPr lang="el-GR" b="1" baseline="30000" dirty="0">
                <a:solidFill>
                  <a:schemeClr val="bg2">
                    <a:lumMod val="10000"/>
                  </a:schemeClr>
                </a:solidFill>
                <a:latin typeface="Comic Sans MS" pitchFamily="66" charset="0"/>
              </a:rPr>
              <a:t>ο</a:t>
            </a:r>
            <a:r>
              <a:rPr lang="el-GR" b="1" dirty="0">
                <a:solidFill>
                  <a:schemeClr val="bg2">
                    <a:lumMod val="10000"/>
                  </a:schemeClr>
                </a:solidFill>
                <a:latin typeface="Comic Sans MS" pitchFamily="66" charset="0"/>
              </a:rPr>
              <a:t> αιώνα μ.Χ. </a:t>
            </a:r>
          </a:p>
        </p:txBody>
      </p:sp>
      <p:sp>
        <p:nvSpPr>
          <p:cNvPr id="5" name="4 - Ορθογώνιο"/>
          <p:cNvSpPr/>
          <p:nvPr/>
        </p:nvSpPr>
        <p:spPr>
          <a:xfrm>
            <a:off x="214313" y="2000250"/>
            <a:ext cx="8572500" cy="120015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el-GR" b="1" dirty="0">
                <a:solidFill>
                  <a:schemeClr val="bg2">
                    <a:lumMod val="10000"/>
                  </a:schemeClr>
                </a:solidFill>
                <a:latin typeface="Comic Sans MS" pitchFamily="66" charset="0"/>
              </a:rPr>
              <a:t>Τον 16</a:t>
            </a:r>
            <a:r>
              <a:rPr lang="el-GR" b="1" baseline="30000" dirty="0">
                <a:solidFill>
                  <a:schemeClr val="bg2">
                    <a:lumMod val="10000"/>
                  </a:schemeClr>
                </a:solidFill>
                <a:latin typeface="Comic Sans MS" pitchFamily="66" charset="0"/>
              </a:rPr>
              <a:t>ο</a:t>
            </a:r>
            <a:r>
              <a:rPr lang="el-GR" b="1" dirty="0">
                <a:solidFill>
                  <a:schemeClr val="bg2">
                    <a:lumMod val="10000"/>
                  </a:schemeClr>
                </a:solidFill>
                <a:latin typeface="Comic Sans MS" pitchFamily="66" charset="0"/>
              </a:rPr>
              <a:t> και το 17</a:t>
            </a:r>
            <a:r>
              <a:rPr lang="el-GR" b="1" baseline="30000" dirty="0">
                <a:solidFill>
                  <a:schemeClr val="bg2">
                    <a:lumMod val="10000"/>
                  </a:schemeClr>
                </a:solidFill>
                <a:latin typeface="Comic Sans MS" pitchFamily="66" charset="0"/>
              </a:rPr>
              <a:t>ο</a:t>
            </a:r>
            <a:r>
              <a:rPr lang="el-GR" b="1" dirty="0">
                <a:solidFill>
                  <a:schemeClr val="bg2">
                    <a:lumMod val="10000"/>
                  </a:schemeClr>
                </a:solidFill>
                <a:latin typeface="Comic Sans MS" pitchFamily="66" charset="0"/>
              </a:rPr>
              <a:t> αιώνα, την εποχή της επιστημονικής επανάστασης, </a:t>
            </a:r>
          </a:p>
          <a:p>
            <a:pPr>
              <a:defRPr/>
            </a:pPr>
            <a:r>
              <a:rPr lang="el-GR" b="1" dirty="0">
                <a:solidFill>
                  <a:schemeClr val="bg2">
                    <a:lumMod val="10000"/>
                  </a:schemeClr>
                </a:solidFill>
                <a:latin typeface="Comic Sans MS" pitchFamily="66" charset="0"/>
              </a:rPr>
              <a:t>το ενδιαφέρον για το ισοπεριμετρικό θεώρημα αναζωπυρώθηκε. Αξιοσημείωτοι </a:t>
            </a:r>
          </a:p>
          <a:p>
            <a:pPr>
              <a:defRPr/>
            </a:pPr>
            <a:r>
              <a:rPr lang="el-GR" b="1" dirty="0">
                <a:solidFill>
                  <a:schemeClr val="bg2">
                    <a:lumMod val="10000"/>
                  </a:schemeClr>
                </a:solidFill>
                <a:latin typeface="Comic Sans MS" pitchFamily="66" charset="0"/>
              </a:rPr>
              <a:t>μαθηματικοί-επιστήμονες, όπως ο Γαλιλαίος και ο Καρτέσιος, ασχολήθηκαν</a:t>
            </a:r>
          </a:p>
          <a:p>
            <a:pPr>
              <a:defRPr/>
            </a:pPr>
            <a:r>
              <a:rPr lang="el-GR" b="1" dirty="0">
                <a:solidFill>
                  <a:schemeClr val="bg2">
                    <a:lumMod val="10000"/>
                  </a:schemeClr>
                </a:solidFill>
                <a:latin typeface="Comic Sans MS" pitchFamily="66" charset="0"/>
              </a:rPr>
              <a:t>με το συγκεκριμένο θέμα. </a:t>
            </a:r>
          </a:p>
        </p:txBody>
      </p:sp>
      <p:pic>
        <p:nvPicPr>
          <p:cNvPr id="28674" name="Picture 2" descr="C:\Users\Nikos\Documents\Βοηθητικές φωτογραφίες για την Καλλιδοπούλου\Image8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7375" y="3571875"/>
            <a:ext cx="2019300" cy="2128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6 - Ορθογώνιο"/>
          <p:cNvSpPr>
            <a:spLocks noChangeArrowheads="1"/>
          </p:cNvSpPr>
          <p:nvPr/>
        </p:nvSpPr>
        <p:spPr bwMode="auto">
          <a:xfrm>
            <a:off x="2071688" y="5773738"/>
            <a:ext cx="157162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l-GR" sz="1600" b="1" dirty="0">
                <a:solidFill>
                  <a:schemeClr val="bg2">
                    <a:lumMod val="10000"/>
                  </a:schemeClr>
                </a:solidFill>
                <a:latin typeface="Comic Sans MS" pitchFamily="66" charset="0"/>
              </a:rPr>
              <a:t>Galileo Galilei</a:t>
            </a:r>
            <a:r>
              <a:rPr lang="en-US" altLang="el-GR" sz="1600" dirty="0">
                <a:solidFill>
                  <a:schemeClr val="bg2">
                    <a:lumMod val="10000"/>
                  </a:schemeClr>
                </a:solidFill>
                <a:latin typeface="Comic Sans MS" pitchFamily="66" charset="0"/>
              </a:rPr>
              <a:t> </a:t>
            </a:r>
            <a:endParaRPr lang="el-GR" altLang="el-GR" sz="1600" dirty="0">
              <a:solidFill>
                <a:schemeClr val="bg2">
                  <a:lumMod val="10000"/>
                </a:schemeClr>
              </a:solidFill>
              <a:latin typeface="Comic Sans MS" pitchFamily="66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sz="1600" b="1" dirty="0">
                <a:solidFill>
                  <a:schemeClr val="bg2">
                    <a:lumMod val="10000"/>
                  </a:schemeClr>
                </a:solidFill>
                <a:latin typeface="Comic Sans MS" pitchFamily="66" charset="0"/>
              </a:rPr>
              <a:t>(1564-1642)</a:t>
            </a:r>
          </a:p>
        </p:txBody>
      </p:sp>
      <p:pic>
        <p:nvPicPr>
          <p:cNvPr id="28675" name="Picture 3" descr="C:\Users\Nikos\Documents\Βοηθητικές φωτογραφίες για την Καλλιδοπούλου\Image8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2063" y="3571875"/>
            <a:ext cx="2001837" cy="2141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8 - Ορθογώνιο"/>
          <p:cNvSpPr>
            <a:spLocks noChangeArrowheads="1"/>
          </p:cNvSpPr>
          <p:nvPr/>
        </p:nvSpPr>
        <p:spPr bwMode="auto">
          <a:xfrm>
            <a:off x="5214938" y="5786438"/>
            <a:ext cx="1785937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l-GR" altLang="el-GR" sz="1600" b="1" dirty="0" err="1">
                <a:solidFill>
                  <a:schemeClr val="bg2">
                    <a:lumMod val="10000"/>
                  </a:schemeClr>
                </a:solidFill>
                <a:latin typeface="Comic Sans MS" pitchFamily="66" charset="0"/>
              </a:rPr>
              <a:t>René</a:t>
            </a:r>
            <a:r>
              <a:rPr lang="el-GR" altLang="el-GR" sz="1600" b="1" dirty="0">
                <a:solidFill>
                  <a:schemeClr val="bg2">
                    <a:lumMod val="10000"/>
                  </a:schemeClr>
                </a:solidFill>
                <a:latin typeface="Comic Sans MS" pitchFamily="66" charset="0"/>
              </a:rPr>
              <a:t> </a:t>
            </a:r>
            <a:r>
              <a:rPr lang="el-GR" altLang="el-GR" sz="1600" b="1" dirty="0" err="1">
                <a:solidFill>
                  <a:schemeClr val="bg2">
                    <a:lumMod val="10000"/>
                  </a:schemeClr>
                </a:solidFill>
                <a:latin typeface="Comic Sans MS" pitchFamily="66" charset="0"/>
              </a:rPr>
              <a:t>Descartes</a:t>
            </a:r>
            <a:endParaRPr lang="el-GR" altLang="el-GR" sz="1600" b="1" dirty="0">
              <a:solidFill>
                <a:schemeClr val="bg2">
                  <a:lumMod val="10000"/>
                </a:schemeClr>
              </a:solidFill>
              <a:latin typeface="Comic Sans MS" pitchFamily="66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sz="1600" b="1" dirty="0">
                <a:solidFill>
                  <a:schemeClr val="bg2">
                    <a:lumMod val="10000"/>
                  </a:schemeClr>
                </a:solidFill>
                <a:latin typeface="Comic Sans MS" pitchFamily="66" charset="0"/>
              </a:rPr>
              <a:t>(1596-1650)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1" descr="C:\Users\Nikos\Documents\Βοηθητικές φωτογραφίες για την Καλλιδοπούλου\Image23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525" y="-9525"/>
            <a:ext cx="9163050" cy="6877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2 - Ορθογώνιο"/>
          <p:cNvSpPr>
            <a:spLocks noChangeArrowheads="1"/>
          </p:cNvSpPr>
          <p:nvPr/>
        </p:nvSpPr>
        <p:spPr bwMode="auto">
          <a:xfrm>
            <a:off x="285750" y="142875"/>
            <a:ext cx="8501063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el-GR" altLang="el-GR" sz="1800" b="1" dirty="0">
                <a:solidFill>
                  <a:schemeClr val="bg2">
                    <a:lumMod val="10000"/>
                  </a:schemeClr>
                </a:solidFill>
                <a:latin typeface="Comic Sans MS" pitchFamily="66" charset="0"/>
              </a:rPr>
              <a:t>Στη συνέχεια, αναπτύχθηκε ένας νέος τρόπος σκέψης στα Μαθηματικά που </a:t>
            </a:r>
          </a:p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el-GR" altLang="el-GR" sz="1800" b="1" dirty="0">
                <a:solidFill>
                  <a:schemeClr val="bg2">
                    <a:lumMod val="10000"/>
                  </a:schemeClr>
                </a:solidFill>
                <a:latin typeface="Comic Sans MS" pitchFamily="66" charset="0"/>
              </a:rPr>
              <a:t>προκάλεσε μια μεγάλη ανάπτυξη στις Θετικές Επιστήμες. Δύο από τους </a:t>
            </a:r>
          </a:p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el-GR" altLang="el-GR" sz="1800" b="1" dirty="0">
                <a:solidFill>
                  <a:schemeClr val="bg2">
                    <a:lumMod val="10000"/>
                  </a:schemeClr>
                </a:solidFill>
                <a:latin typeface="Comic Sans MS" pitchFamily="66" charset="0"/>
              </a:rPr>
              <a:t>σημαντικούς μαθηματικούς που έδωσαν μια ισχυρή ώθηση στο </a:t>
            </a:r>
            <a:r>
              <a:rPr lang="el-GR" altLang="el-GR" sz="1800" b="1" dirty="0" err="1">
                <a:solidFill>
                  <a:schemeClr val="bg2">
                    <a:lumMod val="10000"/>
                  </a:schemeClr>
                </a:solidFill>
                <a:latin typeface="Comic Sans MS" pitchFamily="66" charset="0"/>
              </a:rPr>
              <a:t>ισοπεριμετρικό</a:t>
            </a:r>
            <a:r>
              <a:rPr lang="el-GR" altLang="el-GR" sz="1800" b="1" dirty="0">
                <a:solidFill>
                  <a:schemeClr val="bg2">
                    <a:lumMod val="10000"/>
                  </a:schemeClr>
                </a:solidFill>
                <a:latin typeface="Comic Sans MS" pitchFamily="66" charset="0"/>
              </a:rPr>
              <a:t> </a:t>
            </a:r>
          </a:p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el-GR" altLang="el-GR" sz="1800" b="1" dirty="0">
                <a:solidFill>
                  <a:schemeClr val="bg2">
                    <a:lumMod val="10000"/>
                  </a:schemeClr>
                </a:solidFill>
                <a:latin typeface="Comic Sans MS" pitchFamily="66" charset="0"/>
              </a:rPr>
              <a:t>θεώρημα ήταν ο </a:t>
            </a:r>
            <a:r>
              <a:rPr lang="en-US" altLang="el-GR" sz="1800" b="1" dirty="0" smtClean="0">
                <a:solidFill>
                  <a:schemeClr val="bg2">
                    <a:lumMod val="10000"/>
                  </a:schemeClr>
                </a:solidFill>
                <a:latin typeface="Comic Sans MS" pitchFamily="66" charset="0"/>
              </a:rPr>
              <a:t>Euler</a:t>
            </a:r>
            <a:r>
              <a:rPr lang="el-GR" altLang="el-GR" sz="1800" b="1" dirty="0" smtClean="0">
                <a:solidFill>
                  <a:schemeClr val="bg2">
                    <a:lumMod val="10000"/>
                  </a:schemeClr>
                </a:solidFill>
                <a:latin typeface="Comic Sans MS" pitchFamily="66" charset="0"/>
              </a:rPr>
              <a:t> </a:t>
            </a:r>
            <a:r>
              <a:rPr lang="el-GR" altLang="el-GR" sz="1800" b="1" dirty="0">
                <a:solidFill>
                  <a:schemeClr val="bg2">
                    <a:lumMod val="10000"/>
                  </a:schemeClr>
                </a:solidFill>
                <a:latin typeface="Comic Sans MS" pitchFamily="66" charset="0"/>
              </a:rPr>
              <a:t>και ο </a:t>
            </a:r>
            <a:r>
              <a:rPr lang="en-US" altLang="el-GR" sz="1800" b="1" dirty="0" smtClean="0">
                <a:solidFill>
                  <a:schemeClr val="bg2">
                    <a:lumMod val="10000"/>
                  </a:schemeClr>
                </a:solidFill>
                <a:latin typeface="Comic Sans MS" pitchFamily="66" charset="0"/>
              </a:rPr>
              <a:t>Lagrange.</a:t>
            </a:r>
            <a:endParaRPr lang="el-GR" altLang="el-GR" sz="1800" b="1" dirty="0">
              <a:solidFill>
                <a:schemeClr val="bg2">
                  <a:lumMod val="10000"/>
                </a:schemeClr>
              </a:solidFill>
              <a:latin typeface="Comic Sans MS" pitchFamily="66" charset="0"/>
            </a:endParaRPr>
          </a:p>
        </p:txBody>
      </p:sp>
      <p:pic>
        <p:nvPicPr>
          <p:cNvPr id="27650" name="Picture 2" descr="C:\Users\Nikos\Documents\Βοηθητικές φωτογραφίες για την Καλλιδοπούλου\Image82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7375" y="1571625"/>
            <a:ext cx="1739900" cy="2133600"/>
          </a:xfrm>
          <a:prstGeom prst="rect">
            <a:avLst/>
          </a:prstGeom>
          <a:noFill/>
          <a:ln w="9525">
            <a:solidFill>
              <a:srgbClr val="92D05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" name="4 - Ορθογώνιο"/>
          <p:cNvSpPr>
            <a:spLocks noChangeArrowheads="1"/>
          </p:cNvSpPr>
          <p:nvPr/>
        </p:nvSpPr>
        <p:spPr bwMode="auto">
          <a:xfrm>
            <a:off x="1857375" y="3786188"/>
            <a:ext cx="17145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l-GR" sz="1600" b="1" dirty="0">
                <a:solidFill>
                  <a:srgbClr val="3B3B3B">
                    <a:lumMod val="10000"/>
                  </a:srgbClr>
                </a:solidFill>
                <a:latin typeface="Comic Sans MS" pitchFamily="66" charset="0"/>
              </a:rPr>
              <a:t>Leonhard Euler</a:t>
            </a:r>
            <a:r>
              <a:rPr lang="el-GR" altLang="el-GR" sz="1600" b="1" dirty="0">
                <a:solidFill>
                  <a:srgbClr val="3B3B3B">
                    <a:lumMod val="10000"/>
                  </a:srgbClr>
                </a:solidFill>
                <a:latin typeface="Comic Sans MS" pitchFamily="66" charset="0"/>
              </a:rPr>
              <a:t>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sz="1600" b="1" dirty="0">
                <a:solidFill>
                  <a:srgbClr val="3B3B3B">
                    <a:lumMod val="10000"/>
                  </a:srgbClr>
                </a:solidFill>
                <a:latin typeface="Comic Sans MS" pitchFamily="66" charset="0"/>
              </a:rPr>
              <a:t>(1707-1783)</a:t>
            </a:r>
            <a:r>
              <a:rPr lang="en-US" altLang="el-GR" sz="1600" dirty="0">
                <a:solidFill>
                  <a:srgbClr val="3B3B3B">
                    <a:lumMod val="10000"/>
                  </a:srgbClr>
                </a:solidFill>
                <a:latin typeface="Comic Sans MS" pitchFamily="66" charset="0"/>
              </a:rPr>
              <a:t> </a:t>
            </a:r>
            <a:endParaRPr lang="el-GR" altLang="el-GR" sz="1600" dirty="0">
              <a:solidFill>
                <a:srgbClr val="3B3B3B">
                  <a:lumMod val="10000"/>
                </a:srgbClr>
              </a:solidFill>
              <a:latin typeface="Comic Sans MS" pitchFamily="66" charset="0"/>
            </a:endParaRPr>
          </a:p>
        </p:txBody>
      </p:sp>
      <p:grpSp>
        <p:nvGrpSpPr>
          <p:cNvPr id="6" name="Ομάδα 5"/>
          <p:cNvGrpSpPr/>
          <p:nvPr/>
        </p:nvGrpSpPr>
        <p:grpSpPr>
          <a:xfrm>
            <a:off x="1235075" y="1555585"/>
            <a:ext cx="6653287" cy="4917791"/>
            <a:chOff x="1235075" y="1555585"/>
            <a:chExt cx="6653287" cy="4917791"/>
          </a:xfrm>
        </p:grpSpPr>
        <p:pic>
          <p:nvPicPr>
            <p:cNvPr id="27651" name="Picture 3" descr="C:\Users\Nikos\Documents\Βοηθητικές φωτογραφίες για την Καλλιδοπούλου\Image83.jpg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29125" y="1643063"/>
              <a:ext cx="1785938" cy="2020887"/>
            </a:xfrm>
            <a:prstGeom prst="rect">
              <a:avLst/>
            </a:prstGeom>
            <a:noFill/>
            <a:ln w="9525">
              <a:solidFill>
                <a:srgbClr val="92D05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7652" name="Picture 4" descr="C:\Users\Nikos\Documents\Βοηθητικές φωτογραφίες για την Καλλιδοπούλου\Image84.jpg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99109" y="4481065"/>
              <a:ext cx="1646238" cy="1654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0" name="9 - Ορθογώνιο"/>
            <p:cNvSpPr>
              <a:spLocks noChangeArrowheads="1"/>
            </p:cNvSpPr>
            <p:nvPr/>
          </p:nvSpPr>
          <p:spPr bwMode="auto">
            <a:xfrm>
              <a:off x="1235075" y="6135239"/>
              <a:ext cx="2959100" cy="3381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l-GR" sz="1600" b="1" dirty="0">
                  <a:solidFill>
                    <a:schemeClr val="bg2">
                      <a:lumMod val="10000"/>
                    </a:schemeClr>
                  </a:solidFill>
                  <a:latin typeface="Comic Sans MS" pitchFamily="66" charset="0"/>
                </a:rPr>
                <a:t>Jacob Steiner (1796-1863)</a:t>
              </a:r>
              <a:endParaRPr lang="el-GR" altLang="el-GR" sz="1600" b="1" dirty="0">
                <a:solidFill>
                  <a:schemeClr val="bg2">
                    <a:lumMod val="10000"/>
                  </a:schemeClr>
                </a:solidFill>
                <a:latin typeface="Comic Sans MS" pitchFamily="66" charset="0"/>
              </a:endParaRPr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4071938" y="4388061"/>
              <a:ext cx="3816424" cy="14773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l-GR" b="1" dirty="0" smtClean="0">
                  <a:solidFill>
                    <a:schemeClr val="bg1"/>
                  </a:solidFill>
                  <a:latin typeface="Comic Sans MS" panose="030F0702030302020204" pitchFamily="66" charset="0"/>
                </a:rPr>
                <a:t>Το 1838 ο </a:t>
              </a:r>
              <a:r>
                <a:rPr lang="el-GR" b="1" dirty="0">
                  <a:solidFill>
                    <a:schemeClr val="bg1"/>
                  </a:solidFill>
                  <a:latin typeface="Comic Sans MS" panose="030F0702030302020204" pitchFamily="66" charset="0"/>
                </a:rPr>
                <a:t>Ε</a:t>
              </a:r>
              <a:r>
                <a:rPr lang="el-GR" b="1" dirty="0" smtClean="0">
                  <a:solidFill>
                    <a:schemeClr val="bg1"/>
                  </a:solidFill>
                  <a:latin typeface="Comic Sans MS" panose="030F0702030302020204" pitchFamily="66" charset="0"/>
                </a:rPr>
                <a:t>λβετός Μαθηματικός </a:t>
              </a:r>
              <a:r>
                <a:rPr lang="en-US" b="1" dirty="0" smtClean="0">
                  <a:solidFill>
                    <a:schemeClr val="bg1"/>
                  </a:solidFill>
                  <a:latin typeface="Comic Sans MS" panose="030F0702030302020204" pitchFamily="66" charset="0"/>
                </a:rPr>
                <a:t>Jacob Steiner</a:t>
              </a:r>
              <a:r>
                <a:rPr lang="el-GR" b="1" dirty="0" smtClean="0">
                  <a:solidFill>
                    <a:schemeClr val="bg1"/>
                  </a:solidFill>
                  <a:latin typeface="Comic Sans MS" panose="030F0702030302020204" pitchFamily="66" charset="0"/>
                </a:rPr>
                <a:t>, έδωσε νέα απόδειξη του Ισοπεριμετρικού Θεωρήματος, με τα σύγχρονα κριτήρια αυστηρότητας.</a:t>
              </a:r>
              <a:endParaRPr lang="el-GR" b="1" dirty="0">
                <a:solidFill>
                  <a:schemeClr val="bg1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31" name="6 - Ορθογώνιο"/>
            <p:cNvSpPr>
              <a:spLocks noChangeArrowheads="1"/>
            </p:cNvSpPr>
            <p:nvPr/>
          </p:nvSpPr>
          <p:spPr bwMode="auto">
            <a:xfrm>
              <a:off x="4071938" y="3683356"/>
              <a:ext cx="2571750" cy="584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l-GR" sz="1600" b="1" dirty="0">
                  <a:solidFill>
                    <a:srgbClr val="3B3B3B">
                      <a:lumMod val="10000"/>
                    </a:srgbClr>
                  </a:solidFill>
                  <a:latin typeface="Comic Sans MS" pitchFamily="66" charset="0"/>
                </a:rPr>
                <a:t>Joseph-Louis Lagrange</a:t>
              </a:r>
              <a:r>
                <a:rPr lang="el-GR" altLang="el-GR" sz="1600" b="1" dirty="0">
                  <a:solidFill>
                    <a:srgbClr val="3B3B3B">
                      <a:lumMod val="10000"/>
                    </a:srgbClr>
                  </a:solidFill>
                  <a:latin typeface="Comic Sans MS" pitchFamily="66" charset="0"/>
                </a:rPr>
                <a:t> </a:t>
              </a:r>
            </a:p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l-GR" altLang="el-GR" sz="1600" b="1" dirty="0">
                  <a:solidFill>
                    <a:srgbClr val="3B3B3B">
                      <a:lumMod val="10000"/>
                    </a:srgbClr>
                  </a:solidFill>
                  <a:latin typeface="Comic Sans MS" pitchFamily="66" charset="0"/>
                </a:rPr>
                <a:t>(1736-1813)</a:t>
              </a:r>
              <a:endParaRPr lang="el-GR" altLang="el-GR" sz="1600" dirty="0">
                <a:solidFill>
                  <a:srgbClr val="3B3B3B">
                    <a:lumMod val="10000"/>
                  </a:srgbClr>
                </a:solidFill>
                <a:latin typeface="Comic Sans MS" pitchFamily="66" charset="0"/>
              </a:endParaRPr>
            </a:p>
          </p:txBody>
        </p:sp>
        <p:pic>
          <p:nvPicPr>
            <p:cNvPr id="33" name="Picture 2" descr="C:\Users\Nikos\Documents\Βοηθητικές φωτογραφίες για την Καλλιδοπούλου\Image82.jp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70075" y="1555585"/>
              <a:ext cx="1739900" cy="2133600"/>
            </a:xfrm>
            <a:prstGeom prst="rect">
              <a:avLst/>
            </a:prstGeom>
            <a:noFill/>
            <a:ln w="9525">
              <a:solidFill>
                <a:srgbClr val="92D05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1" descr="C:\Users\Nikos\Documents\Βοηθητικές φωτογραφίες για την Καλλιδοπούλου\Image67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525" y="-9525"/>
            <a:ext cx="9163050" cy="6877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4" name="Ομάδα 3"/>
          <p:cNvGrpSpPr/>
          <p:nvPr/>
        </p:nvGrpSpPr>
        <p:grpSpPr>
          <a:xfrm>
            <a:off x="142875" y="214313"/>
            <a:ext cx="8715375" cy="6485582"/>
            <a:chOff x="142875" y="214313"/>
            <a:chExt cx="8715375" cy="6485582"/>
          </a:xfrm>
        </p:grpSpPr>
        <p:sp>
          <p:nvSpPr>
            <p:cNvPr id="3" name="2 - Ορθογώνιο"/>
            <p:cNvSpPr/>
            <p:nvPr/>
          </p:nvSpPr>
          <p:spPr>
            <a:xfrm>
              <a:off x="285750" y="214313"/>
              <a:ext cx="8572500" cy="1754187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>
                <a:lnSpc>
                  <a:spcPct val="150000"/>
                </a:lnSpc>
                <a:defRPr/>
              </a:pPr>
              <a:r>
                <a:rPr lang="el-GR" b="1" dirty="0">
                  <a:solidFill>
                    <a:schemeClr val="bg2">
                      <a:lumMod val="10000"/>
                    </a:schemeClr>
                  </a:solidFill>
                  <a:latin typeface="Comic Sans MS" pitchFamily="66" charset="0"/>
                </a:rPr>
                <a:t>Τα τελευταία χρόνια, εκτός από τα Θεωρητικά Μαθηματικά, το ενδιαφέρον</a:t>
              </a:r>
              <a:r>
                <a:rPr lang="el-GR" b="1" dirty="0">
                  <a:solidFill>
                    <a:schemeClr val="bg2">
                      <a:lumMod val="1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omic Sans MS" pitchFamily="66" charset="0"/>
                </a:rPr>
                <a:t> </a:t>
              </a:r>
            </a:p>
            <a:p>
              <a:pPr>
                <a:lnSpc>
                  <a:spcPct val="150000"/>
                </a:lnSpc>
                <a:defRPr/>
              </a:pPr>
              <a:r>
                <a:rPr lang="el-GR" b="1" dirty="0">
                  <a:solidFill>
                    <a:schemeClr val="bg2">
                      <a:lumMod val="10000"/>
                    </a:schemeClr>
                  </a:solidFill>
                  <a:latin typeface="Comic Sans MS" pitchFamily="66" charset="0"/>
                </a:rPr>
                <a:t>για το ισοπεριμετρικό θεώρημα αναπτύχθηκε σε διάφορους τομείς. </a:t>
              </a:r>
            </a:p>
            <a:p>
              <a:pPr>
                <a:lnSpc>
                  <a:spcPct val="150000"/>
                </a:lnSpc>
                <a:defRPr/>
              </a:pPr>
              <a:r>
                <a:rPr lang="el-GR" b="1" dirty="0">
                  <a:solidFill>
                    <a:schemeClr val="bg2">
                      <a:lumMod val="10000"/>
                    </a:schemeClr>
                  </a:solidFill>
                  <a:latin typeface="Comic Sans MS" pitchFamily="66" charset="0"/>
                </a:rPr>
                <a:t>Ξεπέρασε τα πηγάδια και τους σωλήνες, και βρήκε έδαφος στη </a:t>
              </a:r>
              <a:r>
                <a:rPr lang="el-GR" b="1" dirty="0">
                  <a:solidFill>
                    <a:schemeClr val="bg2">
                      <a:lumMod val="1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omic Sans MS" pitchFamily="66" charset="0"/>
                </a:rPr>
                <a:t>Φυσική,</a:t>
              </a:r>
              <a:r>
                <a:rPr lang="el-GR" b="1" dirty="0">
                  <a:solidFill>
                    <a:schemeClr val="bg2">
                      <a:lumMod val="10000"/>
                    </a:schemeClr>
                  </a:solidFill>
                  <a:latin typeface="Comic Sans MS" pitchFamily="66" charset="0"/>
                </a:rPr>
                <a:t> </a:t>
              </a:r>
            </a:p>
            <a:p>
              <a:pPr>
                <a:lnSpc>
                  <a:spcPct val="150000"/>
                </a:lnSpc>
                <a:defRPr/>
              </a:pPr>
              <a:r>
                <a:rPr lang="el-GR" b="1" dirty="0">
                  <a:solidFill>
                    <a:schemeClr val="bg2">
                      <a:lumMod val="10000"/>
                    </a:schemeClr>
                  </a:solidFill>
                  <a:latin typeface="Comic Sans MS" pitchFamily="66" charset="0"/>
                </a:rPr>
                <a:t>την </a:t>
              </a:r>
              <a:r>
                <a:rPr lang="el-GR" b="1" dirty="0">
                  <a:solidFill>
                    <a:schemeClr val="bg2">
                      <a:lumMod val="1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omic Sans MS" pitchFamily="66" charset="0"/>
                </a:rPr>
                <a:t>Αρχιτεκτονική</a:t>
              </a:r>
              <a:r>
                <a:rPr lang="el-GR" b="1" dirty="0">
                  <a:solidFill>
                    <a:schemeClr val="bg2">
                      <a:lumMod val="10000"/>
                    </a:schemeClr>
                  </a:solidFill>
                  <a:latin typeface="Comic Sans MS" pitchFamily="66" charset="0"/>
                </a:rPr>
                <a:t> και σ’ άλλες εφαρμογές.</a:t>
              </a:r>
            </a:p>
          </p:txBody>
        </p:sp>
        <p:pic>
          <p:nvPicPr>
            <p:cNvPr id="2" name="Picture 2" descr="C:\Users\Nikos\Documents\Βοηθητικές φωτογραφίες για την Καλλιδοπούλου\Image85.jp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14563" y="1965970"/>
              <a:ext cx="2946400" cy="47339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" name="7 - Επεξήγηση με στρογγυλεμένο παραλληλόγραμμο"/>
            <p:cNvSpPr/>
            <p:nvPr/>
          </p:nvSpPr>
          <p:spPr>
            <a:xfrm>
              <a:off x="142875" y="2643188"/>
              <a:ext cx="2143125" cy="1500187"/>
            </a:xfrm>
            <a:prstGeom prst="wedgeRoundRectCallout">
              <a:avLst>
                <a:gd name="adj1" fmla="val 66495"/>
                <a:gd name="adj2" fmla="val -25862"/>
                <a:gd name="adj3" fmla="val 16667"/>
              </a:avLst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l-GR" b="1" dirty="0">
                  <a:solidFill>
                    <a:schemeClr val="bg2">
                      <a:lumMod val="10000"/>
                    </a:schemeClr>
                  </a:solidFill>
                  <a:latin typeface="Comic Sans MS" panose="030F0702030302020204" pitchFamily="66" charset="0"/>
                </a:rPr>
                <a:t>Ισοπεριμετρικές ανισότητες</a:t>
              </a:r>
            </a:p>
            <a:p>
              <a:pPr algn="ctr">
                <a:defRPr/>
              </a:pPr>
              <a:r>
                <a:rPr lang="el-GR" b="1" dirty="0">
                  <a:solidFill>
                    <a:schemeClr val="bg2">
                      <a:lumMod val="10000"/>
                    </a:schemeClr>
                  </a:solidFill>
                  <a:latin typeface="Comic Sans MS" panose="030F0702030302020204" pitchFamily="66" charset="0"/>
                </a:rPr>
                <a:t>στη Μαθηματική</a:t>
              </a:r>
            </a:p>
            <a:p>
              <a:pPr algn="ctr">
                <a:defRPr/>
              </a:pPr>
              <a:r>
                <a:rPr lang="el-GR" b="1" dirty="0">
                  <a:solidFill>
                    <a:schemeClr val="bg2">
                      <a:lumMod val="10000"/>
                    </a:schemeClr>
                  </a:solidFill>
                  <a:latin typeface="Comic Sans MS" panose="030F0702030302020204" pitchFamily="66" charset="0"/>
                </a:rPr>
                <a:t>Φυσική</a:t>
              </a:r>
            </a:p>
          </p:txBody>
        </p:sp>
        <p:pic>
          <p:nvPicPr>
            <p:cNvPr id="26627" name="Picture 3" descr="C:\Users\Nikos\Documents\Βοηθητικές φωτογραφίες για την Καλλιδοπούλου\Image86.jpg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86438" y="2428875"/>
              <a:ext cx="2825750" cy="2670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0" name="9 - Ορθογώνιο"/>
          <p:cNvSpPr/>
          <p:nvPr/>
        </p:nvSpPr>
        <p:spPr>
          <a:xfrm>
            <a:off x="6286500" y="5286375"/>
            <a:ext cx="1804988" cy="33813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1600" b="1" dirty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rPr>
              <a:t>London City Hall</a:t>
            </a:r>
            <a:endParaRPr lang="el-GR" sz="1600" b="1" dirty="0">
              <a:solidFill>
                <a:schemeClr val="tx2">
                  <a:lumMod val="75000"/>
                </a:schemeClr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1" descr="C:\Users\Nikos\Documents\Βοηθητικές φωτογραφίες για την Καλλιδοπούλου\Image8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525" y="-9525"/>
            <a:ext cx="9163050" cy="6877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" name="Ομάδα 2"/>
          <p:cNvGrpSpPr/>
          <p:nvPr/>
        </p:nvGrpSpPr>
        <p:grpSpPr>
          <a:xfrm>
            <a:off x="-21908" y="-9526"/>
            <a:ext cx="9163050" cy="6867525"/>
            <a:chOff x="-21908" y="-9526"/>
            <a:chExt cx="9163050" cy="6867525"/>
          </a:xfrm>
        </p:grpSpPr>
        <p:pic>
          <p:nvPicPr>
            <p:cNvPr id="24578" name="Picture 2" descr="C:\Users\Nikos\Documents\Βοηθητικές φωτογραφίες για την Καλλιδοπούλου\Image90.jp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21908" y="-9526"/>
              <a:ext cx="9163050" cy="68675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" name="TextBox 1"/>
            <p:cNvSpPr txBox="1"/>
            <p:nvPr/>
          </p:nvSpPr>
          <p:spPr>
            <a:xfrm>
              <a:off x="2123728" y="4725144"/>
              <a:ext cx="5256584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l-GR" sz="6600" dirty="0" smtClean="0">
                  <a:latin typeface="Comic Sans MS" panose="030F0702030302020204" pitchFamily="66" charset="0"/>
                </a:rPr>
                <a:t>Τέλος</a:t>
              </a:r>
              <a:endParaRPr lang="el-GR" sz="6600" dirty="0">
                <a:latin typeface="Comic Sans MS" panose="030F0702030302020204" pitchFamily="66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Nikos\Documents\Βοηθητικές φωτογραφίες για την Καλλιδοπούλου\Image2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808299"/>
              </a:clrFrom>
              <a:clrTo>
                <a:srgbClr val="808299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525" y="-9525"/>
            <a:ext cx="9163050" cy="68770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7 - TextBox"/>
          <p:cNvSpPr txBox="1"/>
          <p:nvPr/>
        </p:nvSpPr>
        <p:spPr>
          <a:xfrm>
            <a:off x="564901" y="476672"/>
            <a:ext cx="8387892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24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666666">
                    <a:lumMod val="10000"/>
                  </a:srgbClr>
                </a:solidFill>
                <a:latin typeface="Comic Sans MS" panose="030F0702030302020204" pitchFamily="66" charset="0"/>
              </a:rPr>
              <a:t>Γιατί τα φρεάτια  που βρίσκονται στους δρόμους των </a:t>
            </a:r>
            <a:r>
              <a:rPr lang="el-GR" sz="2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666666">
                    <a:lumMod val="10000"/>
                  </a:srgbClr>
                </a:solidFill>
                <a:latin typeface="Comic Sans MS" panose="030F0702030302020204" pitchFamily="66" charset="0"/>
              </a:rPr>
              <a:t>πόλεων έχουν</a:t>
            </a:r>
            <a:r>
              <a:rPr lang="el-GR" sz="24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666666">
                    <a:lumMod val="10000"/>
                  </a:srgbClr>
                </a:solidFill>
                <a:latin typeface="Comic Sans MS" panose="030F0702030302020204" pitchFamily="66" charset="0"/>
              </a:rPr>
              <a:t>, κατά κανόνα, </a:t>
            </a:r>
            <a:r>
              <a:rPr lang="el-GR" sz="2400" b="1" u="sng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666666">
                    <a:lumMod val="10000"/>
                  </a:srgbClr>
                </a:solidFill>
                <a:latin typeface="Comic Sans MS" panose="030F0702030302020204" pitchFamily="66" charset="0"/>
              </a:rPr>
              <a:t>κυκλικά</a:t>
            </a:r>
            <a:r>
              <a:rPr lang="el-GR" sz="24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666666">
                    <a:lumMod val="10000"/>
                  </a:srgbClr>
                </a:solidFill>
                <a:latin typeface="Comic Sans MS" panose="030F0702030302020204" pitchFamily="66" charset="0"/>
              </a:rPr>
              <a:t> σκέπαστρα;</a:t>
            </a:r>
          </a:p>
        </p:txBody>
      </p:sp>
      <p:pic>
        <p:nvPicPr>
          <p:cNvPr id="2" name="Εικόνα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347" y="1546038"/>
            <a:ext cx="3813653" cy="3395130"/>
          </a:xfrm>
          <a:prstGeom prst="rect">
            <a:avLst/>
          </a:prstGeom>
        </p:spPr>
      </p:pic>
      <p:pic>
        <p:nvPicPr>
          <p:cNvPr id="5" name="Εικόνα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1" y="1546037"/>
            <a:ext cx="4242048" cy="33951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3016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Nikos\Documents\Βοηθητικές φωτογραφίες για την Καλλιδοπούλου\Image12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525" y="-9525"/>
            <a:ext cx="9163050" cy="6877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2 - Ορθογώνιο"/>
          <p:cNvSpPr>
            <a:spLocks noChangeArrowheads="1"/>
          </p:cNvSpPr>
          <p:nvPr/>
        </p:nvSpPr>
        <p:spPr bwMode="auto">
          <a:xfrm>
            <a:off x="3292227" y="576718"/>
            <a:ext cx="263245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l-GR" altLang="el-GR" sz="2400" dirty="0">
                <a:solidFill>
                  <a:schemeClr val="bg1"/>
                </a:solidFill>
                <a:latin typeface="Comic Sans MS" pitchFamily="66" charset="0"/>
              </a:rPr>
              <a:t>Τι είναι φρεάτιο;  </a:t>
            </a:r>
          </a:p>
        </p:txBody>
      </p:sp>
      <p:pic>
        <p:nvPicPr>
          <p:cNvPr id="6148" name="Picture 4" descr="C:\Users\Nikos\Documents\Βοηθητικές φωτογραφίες για την Καλλιδοπούλου\Image14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5770" y="1844824"/>
            <a:ext cx="5638306" cy="1008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9" name="Picture 5" descr="C:\Users\Nikos\Documents\Βοηθητικές φωτογραφίες για την Καλλιδοπούλου\Image15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5770" y="3429000"/>
            <a:ext cx="5373687" cy="1008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0" name="Picture 6" descr="C:\Users\Nikos\Documents\Βοηθητικές φωτογραφίες για την Καλλιδοπούλου\Image16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772816"/>
            <a:ext cx="2929185" cy="37444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Nikos\Documents\Βοηθητικές φωτογραφίες για την Καλλιδοπούλου\Image2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808299"/>
              </a:clrFrom>
              <a:clrTo>
                <a:srgbClr val="808299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525" y="-9525"/>
            <a:ext cx="9163050" cy="68770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9" name="Ομάδα 8"/>
          <p:cNvGrpSpPr/>
          <p:nvPr/>
        </p:nvGrpSpPr>
        <p:grpSpPr>
          <a:xfrm>
            <a:off x="569188" y="1916832"/>
            <a:ext cx="7920880" cy="3888432"/>
            <a:chOff x="539552" y="1052736"/>
            <a:chExt cx="7920880" cy="4464496"/>
          </a:xfrm>
        </p:grpSpPr>
        <p:pic>
          <p:nvPicPr>
            <p:cNvPr id="3" name="Εικόνα 2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39552" y="1052736"/>
              <a:ext cx="4032448" cy="4464496"/>
            </a:xfrm>
            <a:prstGeom prst="rect">
              <a:avLst/>
            </a:prstGeom>
          </p:spPr>
        </p:pic>
        <p:pic>
          <p:nvPicPr>
            <p:cNvPr id="5" name="Εικόνα 4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72000" y="1052736"/>
              <a:ext cx="3888432" cy="4464496"/>
            </a:xfrm>
            <a:prstGeom prst="rect">
              <a:avLst/>
            </a:prstGeom>
          </p:spPr>
        </p:pic>
      </p:grpSp>
      <p:sp>
        <p:nvSpPr>
          <p:cNvPr id="10" name="TextBox 9"/>
          <p:cNvSpPr txBox="1"/>
          <p:nvPr/>
        </p:nvSpPr>
        <p:spPr>
          <a:xfrm>
            <a:off x="2357696" y="692696"/>
            <a:ext cx="46625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2400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Εικόνες που συχνά </a:t>
            </a:r>
            <a:r>
              <a:rPr lang="el-GR" sz="2400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συναντάμε</a:t>
            </a:r>
            <a:endParaRPr lang="el-GR" sz="2400" dirty="0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Nikos\Documents\Βοηθητικές φωτογραφίες για την Καλλιδοπούλου\Image18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525" y="-9525"/>
            <a:ext cx="9163050" cy="6877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2 - Ορθογώνιο"/>
          <p:cNvSpPr>
            <a:spLocks noChangeArrowheads="1"/>
          </p:cNvSpPr>
          <p:nvPr/>
        </p:nvSpPr>
        <p:spPr bwMode="auto">
          <a:xfrm>
            <a:off x="261271" y="764704"/>
            <a:ext cx="5032177" cy="18466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sz="2400" dirty="0">
                <a:solidFill>
                  <a:schemeClr val="bg2">
                    <a:lumMod val="10000"/>
                  </a:schemeClr>
                </a:solidFill>
                <a:latin typeface="Comic Sans MS" pitchFamily="66" charset="0"/>
              </a:rPr>
              <a:t>Μια απάντηση στην ερώτηση της </a:t>
            </a:r>
            <a:r>
              <a:rPr lang="el-GR" altLang="el-GR" sz="2400" dirty="0" smtClean="0">
                <a:solidFill>
                  <a:schemeClr val="bg2">
                    <a:lumMod val="10000"/>
                  </a:schemeClr>
                </a:solidFill>
                <a:latin typeface="Comic Sans MS" pitchFamily="66" charset="0"/>
              </a:rPr>
              <a:t>θα μπορούσε να είναι </a:t>
            </a:r>
            <a:r>
              <a:rPr lang="el-GR" altLang="el-GR" sz="2400" dirty="0">
                <a:solidFill>
                  <a:schemeClr val="bg2">
                    <a:lumMod val="10000"/>
                  </a:schemeClr>
                </a:solidFill>
                <a:latin typeface="Comic Sans MS" pitchFamily="66" charset="0"/>
              </a:rPr>
              <a:t>η εξής: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l-GR" altLang="el-GR" sz="1800" dirty="0">
              <a:solidFill>
                <a:schemeClr val="bg2">
                  <a:lumMod val="10000"/>
                </a:schemeClr>
              </a:solidFill>
              <a:latin typeface="Comic Sans MS" pitchFamily="66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sz="2400" dirty="0">
                <a:solidFill>
                  <a:schemeClr val="bg2">
                    <a:lumMod val="10000"/>
                  </a:schemeClr>
                </a:solidFill>
                <a:latin typeface="Comic Sans MS" pitchFamily="66" charset="0"/>
              </a:rPr>
              <a:t>Αν το σκέπαστρο ήταν ορθογώνιο παραλληλόγραμμο ή τετράγωνο</a:t>
            </a:r>
            <a:r>
              <a:rPr lang="el-GR" altLang="el-GR" sz="2400" dirty="0">
                <a:solidFill>
                  <a:schemeClr val="bg1"/>
                </a:solidFill>
                <a:latin typeface="Comic Sans MS" pitchFamily="66" charset="0"/>
              </a:rPr>
              <a:t>, </a:t>
            </a:r>
          </a:p>
        </p:txBody>
      </p:sp>
      <p:pic>
        <p:nvPicPr>
          <p:cNvPr id="7172" name="Picture 4" descr="C:\Users\Nikos\Documents\Βοηθητικές φωτογραφίες για την Καλλιδοπούλου\Image20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3741" y="764704"/>
            <a:ext cx="3106737" cy="20453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6 - Ορθογώνιο"/>
          <p:cNvSpPr/>
          <p:nvPr/>
        </p:nvSpPr>
        <p:spPr>
          <a:xfrm>
            <a:off x="5378771" y="2996952"/>
            <a:ext cx="309639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2400" b="1" dirty="0" smtClean="0">
                <a:solidFill>
                  <a:schemeClr val="bg2">
                    <a:lumMod val="10000"/>
                  </a:schemeClr>
                </a:solidFill>
                <a:latin typeface="Comic Sans MS" pitchFamily="66" charset="0"/>
                <a:cs typeface="+mn-cs"/>
              </a:rPr>
              <a:t>τότε θα κινδύνευε να πέσει μέσα στο φρεάτιο, </a:t>
            </a:r>
            <a:r>
              <a:rPr lang="el-GR" sz="2400" b="1" dirty="0" smtClean="0">
                <a:solidFill>
                  <a:schemeClr val="bg2">
                    <a:lumMod val="10000"/>
                  </a:schemeClr>
                </a:solidFill>
                <a:latin typeface="Comic Sans MS" pitchFamily="66" charset="0"/>
                <a:cs typeface="+mn-cs"/>
              </a:rPr>
              <a:t>στις </a:t>
            </a:r>
            <a:r>
              <a:rPr lang="el-GR" sz="2400" b="1" dirty="0" smtClean="0">
                <a:solidFill>
                  <a:schemeClr val="bg2">
                    <a:lumMod val="10000"/>
                  </a:schemeClr>
                </a:solidFill>
                <a:latin typeface="Comic Sans MS" pitchFamily="66" charset="0"/>
                <a:cs typeface="+mn-cs"/>
              </a:rPr>
              <a:t>περιπτώσεις που θα τοποθετηθεί κατακόρυφα και κατά τη </a:t>
            </a:r>
            <a:r>
              <a:rPr lang="el-GR" sz="2400" b="1" dirty="0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  <a:cs typeface="+mn-cs"/>
              </a:rPr>
              <a:t>διαγώνιο</a:t>
            </a:r>
            <a:r>
              <a:rPr lang="el-GR" sz="2400" b="1" dirty="0" smtClean="0">
                <a:solidFill>
                  <a:schemeClr val="bg2">
                    <a:lumMod val="10000"/>
                  </a:schemeClr>
                </a:solidFill>
                <a:latin typeface="Comic Sans MS" pitchFamily="66" charset="0"/>
                <a:cs typeface="+mn-cs"/>
              </a:rPr>
              <a:t> του ανοίγματος</a:t>
            </a:r>
            <a:endParaRPr lang="el-GR" sz="2400" b="1" dirty="0">
              <a:solidFill>
                <a:schemeClr val="bg2">
                  <a:lumMod val="10000"/>
                </a:schemeClr>
              </a:solidFill>
              <a:latin typeface="Comic Sans MS" pitchFamily="66" charset="0"/>
              <a:cs typeface="+mn-cs"/>
            </a:endParaRPr>
          </a:p>
        </p:txBody>
      </p:sp>
      <p:pic>
        <p:nvPicPr>
          <p:cNvPr id="7174" name="Picture 6" descr="C:\Users\Nikos\Documents\Βοηθητικές φωτογραφίες για την Καλλιδοπούλου\Image22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8671" y="3377775"/>
            <a:ext cx="3993329" cy="2282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1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1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Users\Nikos\Documents\Βοηθητικές φωτογραφίες για την Καλλιδοπούλου\Image23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408" y="-34666"/>
            <a:ext cx="9163050" cy="6877050"/>
          </a:xfrm>
          <a:prstGeom prst="rect">
            <a:avLst/>
          </a:prstGeom>
          <a:ln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</p:pic>
      <p:sp>
        <p:nvSpPr>
          <p:cNvPr id="3" name="2 - Ορθογώνιο"/>
          <p:cNvSpPr/>
          <p:nvPr/>
        </p:nvSpPr>
        <p:spPr>
          <a:xfrm>
            <a:off x="755576" y="404664"/>
            <a:ext cx="795865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2400" b="1" dirty="0">
                <a:solidFill>
                  <a:schemeClr val="bg2">
                    <a:lumMod val="10000"/>
                  </a:schemeClr>
                </a:solidFill>
                <a:latin typeface="Comic Sans MS" pitchFamily="66" charset="0"/>
                <a:cs typeface="+mn-cs"/>
              </a:rPr>
              <a:t>Όταν είναι κυκλικά τα σκέπαστρα, τότε </a:t>
            </a:r>
            <a:r>
              <a:rPr lang="el-GR" sz="2400" b="1" dirty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  <a:cs typeface="+mn-cs"/>
              </a:rPr>
              <a:t>δεν</a:t>
            </a:r>
            <a:r>
              <a:rPr lang="el-GR" sz="2400" b="1" dirty="0">
                <a:solidFill>
                  <a:schemeClr val="bg2">
                    <a:lumMod val="10000"/>
                  </a:schemeClr>
                </a:solidFill>
                <a:latin typeface="Comic Sans MS" pitchFamily="66" charset="0"/>
                <a:cs typeface="+mn-cs"/>
              </a:rPr>
              <a:t> υπάρχει αυτός ο κίνδυνος, </a:t>
            </a:r>
            <a:r>
              <a:rPr lang="el-GR" sz="2400" b="1" dirty="0" smtClean="0">
                <a:solidFill>
                  <a:schemeClr val="bg2">
                    <a:lumMod val="10000"/>
                  </a:schemeClr>
                </a:solidFill>
                <a:latin typeface="Comic Sans MS" pitchFamily="66" charset="0"/>
                <a:cs typeface="+mn-cs"/>
              </a:rPr>
              <a:t>δεν </a:t>
            </a:r>
            <a:r>
              <a:rPr lang="el-GR" sz="2400" b="1" dirty="0">
                <a:solidFill>
                  <a:schemeClr val="bg2">
                    <a:lumMod val="10000"/>
                  </a:schemeClr>
                </a:solidFill>
                <a:latin typeface="Comic Sans MS" pitchFamily="66" charset="0"/>
                <a:cs typeface="+mn-cs"/>
              </a:rPr>
              <a:t>μπορούν να πέσουν μέσα στο άνοιγμα.</a:t>
            </a:r>
          </a:p>
        </p:txBody>
      </p:sp>
      <p:pic>
        <p:nvPicPr>
          <p:cNvPr id="8195" name="Picture 3" descr="C:\Users\Nikos\Documents\Βοηθητικές φωτογραφίες για την Καλλιδοπούλου\Image24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7460" y="1665141"/>
            <a:ext cx="3288407" cy="42356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4 - Ορθογώνιο"/>
          <p:cNvSpPr/>
          <p:nvPr/>
        </p:nvSpPr>
        <p:spPr>
          <a:xfrm>
            <a:off x="612614" y="1916832"/>
            <a:ext cx="4122291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2000" b="1" dirty="0">
                <a:solidFill>
                  <a:schemeClr val="bg2">
                    <a:lumMod val="10000"/>
                  </a:schemeClr>
                </a:solidFill>
                <a:latin typeface="Comic Sans MS" pitchFamily="66" charset="0"/>
                <a:cs typeface="+mn-cs"/>
              </a:rPr>
              <a:t>Η σκέψη αυτή φαίνεται, διαισθητικά τουλάχιστον, σωστή.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2000" b="1" dirty="0">
                <a:solidFill>
                  <a:schemeClr val="bg2">
                    <a:lumMod val="10000"/>
                  </a:schemeClr>
                </a:solidFill>
                <a:latin typeface="Comic Sans MS" pitchFamily="66" charset="0"/>
                <a:cs typeface="+mn-cs"/>
              </a:rPr>
              <a:t>Αλλά και η εμπειρία, την επιβεβαιώνει.</a:t>
            </a:r>
          </a:p>
        </p:txBody>
      </p:sp>
      <p:sp>
        <p:nvSpPr>
          <p:cNvPr id="6" name="5 - Ορθογώνιο"/>
          <p:cNvSpPr/>
          <p:nvPr/>
        </p:nvSpPr>
        <p:spPr>
          <a:xfrm>
            <a:off x="567284" y="3435465"/>
            <a:ext cx="396044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2000" b="1" dirty="0">
                <a:solidFill>
                  <a:schemeClr val="bg2">
                    <a:lumMod val="10000"/>
                  </a:schemeClr>
                </a:solidFill>
                <a:latin typeface="Comic Sans MS" pitchFamily="66" charset="0"/>
                <a:cs typeface="+mn-cs"/>
              </a:rPr>
              <a:t>Ωστόσο, έτσι μοιάζει ότι αυτή η επιλογή έγινε στην τύχη. </a:t>
            </a:r>
          </a:p>
        </p:txBody>
      </p:sp>
      <p:sp>
        <p:nvSpPr>
          <p:cNvPr id="7" name="6 - Ορθογώνιο"/>
          <p:cNvSpPr/>
          <p:nvPr/>
        </p:nvSpPr>
        <p:spPr>
          <a:xfrm>
            <a:off x="517692" y="4365104"/>
            <a:ext cx="347161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2000" b="1" dirty="0" smtClean="0">
                <a:solidFill>
                  <a:schemeClr val="bg2">
                    <a:lumMod val="10000"/>
                  </a:schemeClr>
                </a:solidFill>
                <a:latin typeface="Comic Sans MS" pitchFamily="66" charset="0"/>
                <a:cs typeface="+mn-cs"/>
              </a:rPr>
              <a:t>Μήπως </a:t>
            </a:r>
            <a:r>
              <a:rPr lang="el-GR" sz="2000" b="1" dirty="0" smtClean="0">
                <a:solidFill>
                  <a:schemeClr val="bg2">
                    <a:lumMod val="10000"/>
                  </a:schemeClr>
                </a:solidFill>
                <a:latin typeface="Comic Sans MS" pitchFamily="66" charset="0"/>
                <a:cs typeface="+mn-cs"/>
              </a:rPr>
              <a:t>προϋπάρχει </a:t>
            </a:r>
            <a:r>
              <a:rPr lang="el-GR" sz="2000" b="1" dirty="0">
                <a:solidFill>
                  <a:schemeClr val="bg2">
                    <a:lumMod val="10000"/>
                  </a:schemeClr>
                </a:solidFill>
                <a:latin typeface="Comic Sans MS" pitchFamily="66" charset="0"/>
                <a:cs typeface="+mn-cs"/>
              </a:rPr>
              <a:t>μια </a:t>
            </a:r>
            <a:r>
              <a:rPr lang="el-GR" sz="2000" b="1" dirty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  <a:cs typeface="+mn-cs"/>
              </a:rPr>
              <a:t>γεωμετρική</a:t>
            </a:r>
            <a:r>
              <a:rPr lang="el-GR" sz="2000" b="1" dirty="0">
                <a:solidFill>
                  <a:schemeClr val="bg2">
                    <a:lumMod val="10000"/>
                  </a:schemeClr>
                </a:solidFill>
                <a:latin typeface="Comic Sans MS" pitchFamily="66" charset="0"/>
                <a:cs typeface="+mn-cs"/>
              </a:rPr>
              <a:t> κατανόηση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2000" b="1" dirty="0">
                <a:solidFill>
                  <a:schemeClr val="bg2">
                    <a:lumMod val="10000"/>
                  </a:schemeClr>
                </a:solidFill>
                <a:latin typeface="Comic Sans MS" pitchFamily="66" charset="0"/>
                <a:cs typeface="+mn-cs"/>
              </a:rPr>
              <a:t>(και μια σχετική πρόβλεψη</a:t>
            </a:r>
            <a:r>
              <a:rPr lang="el-GR" sz="2000" b="1" dirty="0" smtClean="0">
                <a:solidFill>
                  <a:schemeClr val="bg2">
                    <a:lumMod val="10000"/>
                  </a:schemeClr>
                </a:solidFill>
                <a:latin typeface="Comic Sans MS" pitchFamily="66" charset="0"/>
                <a:cs typeface="+mn-cs"/>
              </a:rPr>
              <a:t>) </a:t>
            </a:r>
            <a:r>
              <a:rPr lang="el-GR" sz="2000" b="1" dirty="0">
                <a:solidFill>
                  <a:schemeClr val="bg2">
                    <a:lumMod val="10000"/>
                  </a:schemeClr>
                </a:solidFill>
                <a:latin typeface="Comic Sans MS" pitchFamily="66" charset="0"/>
                <a:cs typeface="+mn-cs"/>
              </a:rPr>
              <a:t>πριν την </a:t>
            </a:r>
            <a:r>
              <a:rPr lang="el-GR" sz="2000" b="1" dirty="0" smtClean="0">
                <a:solidFill>
                  <a:schemeClr val="bg2">
                    <a:lumMod val="10000"/>
                  </a:schemeClr>
                </a:solidFill>
                <a:latin typeface="Comic Sans MS" pitchFamily="66" charset="0"/>
                <a:cs typeface="+mn-cs"/>
              </a:rPr>
              <a:t>επιλογή;;;</a:t>
            </a:r>
            <a:endParaRPr lang="el-GR" sz="2000" dirty="0">
              <a:solidFill>
                <a:schemeClr val="bg2">
                  <a:lumMod val="10000"/>
                </a:schemeClr>
              </a:solidFill>
              <a:latin typeface="+mn-lt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71400"/>
            <a:ext cx="9144000" cy="7029400"/>
          </a:xfrm>
          <a:prstGeom prst="rect">
            <a:avLst/>
          </a:prstGeom>
        </p:spPr>
      </p:pic>
      <p:pic>
        <p:nvPicPr>
          <p:cNvPr id="4096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1481429"/>
            <a:ext cx="7485013" cy="10815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830504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C:\Users\Nikos\Documents\Βοηθητικές φωτογραφίες για την Καλλιδοπούλου\Image23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525" y="-9525"/>
            <a:ext cx="9163050" cy="6877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2 - Ορθογώνιο"/>
          <p:cNvSpPr/>
          <p:nvPr/>
        </p:nvSpPr>
        <p:spPr>
          <a:xfrm>
            <a:off x="142875" y="214313"/>
            <a:ext cx="4213101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2000" b="1" dirty="0">
                <a:solidFill>
                  <a:schemeClr val="bg1"/>
                </a:solidFill>
                <a:latin typeface="Comic Sans MS" pitchFamily="66" charset="0"/>
                <a:cs typeface="+mn-cs"/>
              </a:rPr>
              <a:t>Η πρώτη γεωμετρική ιδιότητα,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2000" b="1" dirty="0">
                <a:solidFill>
                  <a:schemeClr val="bg1"/>
                </a:solidFill>
                <a:latin typeface="Comic Sans MS" pitchFamily="66" charset="0"/>
                <a:cs typeface="+mn-cs"/>
              </a:rPr>
              <a:t>που παίζει ρόλο στο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2000" b="1" dirty="0">
                <a:solidFill>
                  <a:schemeClr val="bg1"/>
                </a:solidFill>
                <a:latin typeface="Comic Sans MS" pitchFamily="66" charset="0"/>
                <a:cs typeface="+mn-cs"/>
              </a:rPr>
              <a:t>προηγούμενο σκεπτικό είναι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2000" b="1" dirty="0">
                <a:solidFill>
                  <a:schemeClr val="bg1"/>
                </a:solidFill>
                <a:latin typeface="Comic Sans MS" pitchFamily="66" charset="0"/>
                <a:cs typeface="+mn-cs"/>
              </a:rPr>
              <a:t>ότι η διαγώνιος</a:t>
            </a:r>
            <a:r>
              <a:rPr lang="el-GR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  <a:cs typeface="+mn-cs"/>
              </a:rPr>
              <a:t>,</a:t>
            </a:r>
            <a:r>
              <a:rPr lang="el-GR" sz="2000" b="1" dirty="0">
                <a:solidFill>
                  <a:schemeClr val="bg1"/>
                </a:solidFill>
                <a:latin typeface="Comic Sans MS" pitchFamily="66" charset="0"/>
                <a:cs typeface="+mn-cs"/>
              </a:rPr>
              <a:t> οποιουδήποτε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2000" b="1" dirty="0">
                <a:solidFill>
                  <a:schemeClr val="bg1"/>
                </a:solidFill>
                <a:latin typeface="Comic Sans MS" pitchFamily="66" charset="0"/>
                <a:cs typeface="+mn-cs"/>
              </a:rPr>
              <a:t>ορθογωνίου παραλληλογράμμου,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2000" b="1" dirty="0">
                <a:solidFill>
                  <a:schemeClr val="bg1"/>
                </a:solidFill>
                <a:latin typeface="Comic Sans MS" pitchFamily="66" charset="0"/>
                <a:cs typeface="+mn-cs"/>
              </a:rPr>
              <a:t>έχει μήκος μεγαλύτερο από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2000" b="1" dirty="0">
                <a:solidFill>
                  <a:schemeClr val="bg1"/>
                </a:solidFill>
                <a:latin typeface="Comic Sans MS" pitchFamily="66" charset="0"/>
                <a:cs typeface="+mn-cs"/>
              </a:rPr>
              <a:t>τις πλευρές του.  </a:t>
            </a:r>
          </a:p>
        </p:txBody>
      </p:sp>
      <p:pic>
        <p:nvPicPr>
          <p:cNvPr id="9219" name="Picture 3" descr="C:\Users\Nikos\Documents\Βοηθητικές φωτογραφίες για την Καλλιδοπούλου\Image25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250" y="2786063"/>
            <a:ext cx="2671763" cy="157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0" name="Picture 4" descr="C:\Users\Nikos\Documents\Βοηθητικές φωτογραφίες για την Καλλιδοπούλου\Image26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2013" y="4448175"/>
            <a:ext cx="2643187" cy="1595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1" name="Picture 5" descr="C:\Users\Nikos\Documents\Βοηθητικές φωτογραφίες για την Καλλιδοπούλου\Image27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285750"/>
            <a:ext cx="4452938" cy="5591522"/>
          </a:xfrm>
          <a:prstGeom prst="rect">
            <a:avLst/>
          </a:prstGeom>
          <a:ln/>
          <a:extLst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</p:pic>
      <p:cxnSp>
        <p:nvCxnSpPr>
          <p:cNvPr id="8" name="7 - Ευθεία γραμμή σύνδεσης"/>
          <p:cNvCxnSpPr/>
          <p:nvPr/>
        </p:nvCxnSpPr>
        <p:spPr>
          <a:xfrm>
            <a:off x="5753100" y="5033963"/>
            <a:ext cx="1000125" cy="1587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92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92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92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92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Ζωντάνια">
  <a:themeElements>
    <a:clrScheme name="Ζωντάνια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Ζωντάνια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Ζωντάνια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Verve</Template>
  <TotalTime>472</TotalTime>
  <Words>754</Words>
  <Application>Microsoft Office PowerPoint</Application>
  <PresentationFormat>Προβολή στην οθόνη (4:3)</PresentationFormat>
  <Paragraphs>94</Paragraphs>
  <Slides>25</Slides>
  <Notes>0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25</vt:i4>
      </vt:variant>
    </vt:vector>
  </HeadingPairs>
  <TitlesOfParts>
    <vt:vector size="26" baseType="lpstr">
      <vt:lpstr>Ζωντάνια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Διαφάνεια 1</dc:title>
  <dc:creator>Nikos</dc:creator>
  <cp:lastModifiedBy>ΛΙΑΝΑ ΛΙΓΝΟΥ</cp:lastModifiedBy>
  <cp:revision>82</cp:revision>
  <dcterms:created xsi:type="dcterms:W3CDTF">2012-01-27T15:29:27Z</dcterms:created>
  <dcterms:modified xsi:type="dcterms:W3CDTF">2014-11-11T13:02:35Z</dcterms:modified>
</cp:coreProperties>
</file>