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1" d="100"/>
          <a:sy n="81" d="100"/>
        </p:scale>
        <p:origin x="-834" y="-5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Ορθογώνιο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Ευθεία γραμμή σύνδεσης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Τίτλος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25" name="Υπότιτλος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l-GR" smtClean="0"/>
              <a:t>Στυλ κύριου υπότιτλου</a:t>
            </a:r>
            <a:endParaRPr kumimoji="0" lang="en-US"/>
          </a:p>
        </p:txBody>
      </p:sp>
      <p:sp>
        <p:nvSpPr>
          <p:cNvPr id="31" name="Θέση ημερομηνίας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endParaRPr lang="en-US">
              <a:solidFill>
                <a:srgbClr val="FFFFCC"/>
              </a:solidFill>
            </a:endParaRPr>
          </a:p>
        </p:txBody>
      </p:sp>
      <p:sp>
        <p:nvSpPr>
          <p:cNvPr id="18" name="Θέση υποσέλιδου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en-US">
              <a:solidFill>
                <a:srgbClr val="FFFFCC"/>
              </a:solidFill>
            </a:endParaRPr>
          </a:p>
        </p:txBody>
      </p:sp>
      <p:sp>
        <p:nvSpPr>
          <p:cNvPr id="29" name="Θέση αριθμού διαφάνειας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C968E683-6578-45F8-BD08-07997A2E1935}" type="slidenum">
              <a:rPr lang="en-US" smtClean="0">
                <a:solidFill>
                  <a:srgbClr val="FFFFCC"/>
                </a:solidFill>
              </a:rPr>
              <a:pPr/>
              <a:t>‹#›</a:t>
            </a:fld>
            <a:endParaRPr lang="en-US">
              <a:solidFill>
                <a:srgbClr val="FFFFCC"/>
              </a:solidFill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l-GR" smtClean="0"/>
              <a:t>Στυλ υποδείγματος κειμένου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en-US">
              <a:solidFill>
                <a:srgbClr val="FFFFCC"/>
              </a:solidFill>
            </a:endParaRPr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>
              <a:solidFill>
                <a:srgbClr val="FFFFCC"/>
              </a:solidFill>
            </a:endParaRP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82B1B7B-512A-4B03-A8B2-1E448FB5389B}" type="slidenum">
              <a:rPr lang="en-US" smtClean="0">
                <a:solidFill>
                  <a:srgbClr val="FFFFCC"/>
                </a:solidFill>
              </a:rPr>
              <a:pPr/>
              <a:t>‹#›</a:t>
            </a:fld>
            <a:endParaRPr lang="en-US">
              <a:solidFill>
                <a:srgbClr val="FFFFCC"/>
              </a:solidFill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l-GR" smtClean="0"/>
              <a:t>Στυλ υποδείγματος κειμένου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endParaRPr lang="en-US">
              <a:solidFill>
                <a:srgbClr val="FFFFCC"/>
              </a:solidFill>
            </a:endParaRPr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en-US">
              <a:solidFill>
                <a:srgbClr val="FFFFCC"/>
              </a:solidFill>
            </a:endParaRP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5DA80EB4-3275-46E1-B35E-7214B111E76D}" type="slidenum">
              <a:rPr lang="en-US" smtClean="0">
                <a:solidFill>
                  <a:srgbClr val="FFFFCC"/>
                </a:solidFill>
              </a:rPr>
              <a:pPr/>
              <a:t>‹#›</a:t>
            </a:fld>
            <a:endParaRPr lang="en-US">
              <a:solidFill>
                <a:srgbClr val="FFFFCC"/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l-GR" smtClean="0"/>
              <a:t>Στυλ υποδείγματος κειμένου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en-US">
              <a:solidFill>
                <a:srgbClr val="FFFFCC"/>
              </a:solidFill>
            </a:endParaRPr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>
              <a:solidFill>
                <a:srgbClr val="FFFFCC"/>
              </a:solidFill>
            </a:endParaRP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83EAD8E-4231-46FA-BC9A-574A209D7227}" type="slidenum">
              <a:rPr lang="en-US" smtClean="0">
                <a:solidFill>
                  <a:srgbClr val="FFFFCC"/>
                </a:solidFill>
              </a:rPr>
              <a:pPr/>
              <a:t>‹#›</a:t>
            </a:fld>
            <a:endParaRPr lang="en-US">
              <a:solidFill>
                <a:srgbClr val="FFFFCC"/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l-GR" smtClean="0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en-US">
              <a:solidFill>
                <a:srgbClr val="FFFFCC"/>
              </a:solidFill>
            </a:endParaRPr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en-US">
              <a:solidFill>
                <a:srgbClr val="FFFFCC"/>
              </a:solidFill>
            </a:endParaRP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46B17135-9D1C-46F7-BDE7-35B6FF218E44}" type="slidenum">
              <a:rPr lang="en-US" smtClean="0">
                <a:solidFill>
                  <a:srgbClr val="FFFFCC"/>
                </a:solidFill>
              </a:rPr>
              <a:pPr/>
              <a:t>‹#›</a:t>
            </a:fld>
            <a:endParaRPr lang="en-US">
              <a:solidFill>
                <a:srgbClr val="FFFFCC"/>
              </a:solidFill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l-GR" smtClean="0"/>
              <a:t>Στυλ υποδείγματος κειμένου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l-GR" smtClean="0"/>
              <a:t>Στυλ υποδείγματος κειμένου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en-US">
              <a:solidFill>
                <a:srgbClr val="FFFFCC"/>
              </a:solidFill>
            </a:endParaRPr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>
              <a:solidFill>
                <a:srgbClr val="FFFFCC"/>
              </a:solidFill>
            </a:endParaRP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DFBC2D0-B28E-4A73-8794-F18CD3D56F8F}" type="slidenum">
              <a:rPr lang="en-US" smtClean="0">
                <a:solidFill>
                  <a:srgbClr val="FFFFCC"/>
                </a:solidFill>
              </a:rPr>
              <a:pPr/>
              <a:t>‹#›</a:t>
            </a:fld>
            <a:endParaRPr lang="en-US">
              <a:solidFill>
                <a:srgbClr val="FFFFCC"/>
              </a:solidFill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l-GR" smtClean="0"/>
              <a:t>Στυλ υποδείγματος κειμένου</a:t>
            </a:r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l-GR" smtClean="0"/>
              <a:t>Στυλ υποδείγματος κειμένου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l-GR" smtClean="0"/>
              <a:t>Στυλ υποδείγματος κειμένου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l-GR" smtClean="0"/>
              <a:t>Στυλ υποδείγματος κειμένου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en-US">
              <a:solidFill>
                <a:srgbClr val="FFFFCC"/>
              </a:solidFill>
            </a:endParaRPr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>
              <a:solidFill>
                <a:srgbClr val="FFFFCC"/>
              </a:solidFill>
            </a:endParaRPr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F2BCE9D-9DB9-41E9-98CB-54C27156C2DF}" type="slidenum">
              <a:rPr lang="en-US" smtClean="0">
                <a:solidFill>
                  <a:srgbClr val="FFFFCC"/>
                </a:solidFill>
              </a:rPr>
              <a:pPr/>
              <a:t>‹#›</a:t>
            </a:fld>
            <a:endParaRPr lang="en-US">
              <a:solidFill>
                <a:srgbClr val="FFFFCC"/>
              </a:solidFill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en-US">
              <a:solidFill>
                <a:srgbClr val="FFFFCC"/>
              </a:solidFill>
            </a:endParaRPr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>
              <a:solidFill>
                <a:srgbClr val="FFFFCC"/>
              </a:solidFill>
            </a:endParaRPr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6306246-BB98-433F-9B6E-C1CDF04613EA}" type="slidenum">
              <a:rPr lang="en-US" smtClean="0">
                <a:solidFill>
                  <a:srgbClr val="FFFFCC"/>
                </a:solidFill>
              </a:rPr>
              <a:pPr/>
              <a:t>‹#›</a:t>
            </a:fld>
            <a:endParaRPr lang="en-US">
              <a:solidFill>
                <a:srgbClr val="FFFFCC"/>
              </a:solidFill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en-US">
              <a:solidFill>
                <a:srgbClr val="FFFFCC"/>
              </a:solidFill>
            </a:endParaRPr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en-US">
              <a:solidFill>
                <a:srgbClr val="FFFFCC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474B853-BBC2-49DE-B94B-152D208B3430}" type="slidenum">
              <a:rPr lang="en-US" smtClean="0">
                <a:solidFill>
                  <a:srgbClr val="FFFFCC"/>
                </a:solidFill>
              </a:rPr>
              <a:pPr/>
              <a:t>‹#›</a:t>
            </a:fld>
            <a:endParaRPr lang="en-US">
              <a:solidFill>
                <a:srgbClr val="FFFFCC"/>
              </a:solidFill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l-GR" smtClean="0"/>
              <a:t>Στυλ υποδείγματος κειμένου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en-US">
              <a:solidFill>
                <a:srgbClr val="FFFFCC"/>
              </a:solidFill>
            </a:endParaRPr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>
              <a:solidFill>
                <a:srgbClr val="FFFFCC"/>
              </a:solidFill>
            </a:endParaRP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337AEAC-5473-40DB-9E35-C32928C90835}" type="slidenum">
              <a:rPr lang="en-US" smtClean="0">
                <a:solidFill>
                  <a:srgbClr val="FFFFCC"/>
                </a:solidFill>
              </a:rPr>
              <a:pPr/>
              <a:t>‹#›</a:t>
            </a:fld>
            <a:endParaRPr lang="en-US">
              <a:solidFill>
                <a:srgbClr val="FFFFCC"/>
              </a:solidFill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Εικόνα με λεζάντα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Ορθογώνιο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Ορθογώνιο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el-GR" smtClean="0"/>
              <a:t>Στυλ κύριου τίτλου</a:t>
            </a:r>
            <a:endParaRPr kumimoji="0" lang="en-US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en-US">
              <a:solidFill>
                <a:srgbClr val="FFFFCC"/>
              </a:solidFill>
            </a:endParaRPr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>
              <a:solidFill>
                <a:srgbClr val="FFFFCC"/>
              </a:solidFill>
            </a:endParaRP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2E40247-850F-43CA-9D44-E1C1AF3AA3A0}" type="slidenum">
              <a:rPr lang="en-US" smtClean="0">
                <a:solidFill>
                  <a:srgbClr val="FFFFCC"/>
                </a:solidFill>
              </a:rPr>
              <a:pPr/>
              <a:t>‹#›</a:t>
            </a:fld>
            <a:endParaRPr lang="en-US">
              <a:solidFill>
                <a:srgbClr val="FFFFCC"/>
              </a:solidFill>
            </a:endParaRPr>
          </a:p>
        </p:txBody>
      </p:sp>
      <p:sp>
        <p:nvSpPr>
          <p:cNvPr id="10" name="Θέση εικόνας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l-GR" smtClean="0"/>
              <a:t>Κάντε κλικ στο εικονίδιο για να προσθέσετε μια εικόνα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Ορθογώνιο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Θέση τίτλου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31" name="Θέση κειμένου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l-GR" smtClean="0"/>
              <a:t>Στυλ υποδείγματος κειμένου</a:t>
            </a:r>
          </a:p>
          <a:p>
            <a:pPr lvl="1" eaLnBrk="1" latinLnBrk="0" hangingPunct="1"/>
            <a:r>
              <a:rPr kumimoji="0" lang="el-GR" smtClean="0"/>
              <a:t>Δεύτερου επιπέδου</a:t>
            </a:r>
          </a:p>
          <a:p>
            <a:pPr lvl="2" eaLnBrk="1" latinLnBrk="0" hangingPunct="1"/>
            <a:r>
              <a:rPr kumimoji="0" lang="el-GR" smtClean="0"/>
              <a:t>Τρίτου επιπέδου</a:t>
            </a:r>
          </a:p>
          <a:p>
            <a:pPr lvl="3" eaLnBrk="1" latinLnBrk="0" hangingPunct="1"/>
            <a:r>
              <a:rPr kumimoji="0" lang="el-GR" smtClean="0"/>
              <a:t>Τέταρτου επιπέδου</a:t>
            </a:r>
          </a:p>
          <a:p>
            <a:pPr lvl="4" eaLnBrk="1" latinLnBrk="0" hangingPunct="1"/>
            <a:r>
              <a:rPr kumimoji="0" lang="el-GR" smtClean="0"/>
              <a:t>Πέμπτου επιπέδου</a:t>
            </a:r>
            <a:endParaRPr kumimoji="0" lang="en-US"/>
          </a:p>
        </p:txBody>
      </p:sp>
      <p:sp>
        <p:nvSpPr>
          <p:cNvPr id="27" name="Θέση ημερομηνίας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FFFFCC"/>
              </a:solidFill>
            </a:endParaRPr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FFFFCC"/>
              </a:solidFill>
            </a:endParaRPr>
          </a:p>
        </p:txBody>
      </p:sp>
      <p:sp>
        <p:nvSpPr>
          <p:cNvPr id="16" name="Θέση αριθμού διαφάνειας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fld id="{2380BB58-EBC8-466E-87AF-53EF1255886A}" type="slidenum">
              <a:rPr lang="en-US" smtClean="0">
                <a:solidFill>
                  <a:srgbClr val="FFFFCC"/>
                </a:solidFill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>
              <a:solidFill>
                <a:srgbClr val="FFFFCC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2">
              <a:lumMod val="20000"/>
              <a:lumOff val="8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en-US" sz="7200" b="1" dirty="0">
                <a:ln>
                  <a:solidFill>
                    <a:srgbClr val="7030A0"/>
                  </a:solidFill>
                </a:ln>
              </a:rPr>
              <a:t>Theme</a:t>
            </a:r>
            <a:endParaRPr lang="en-US" dirty="0">
              <a:ln>
                <a:solidFill>
                  <a:srgbClr val="7030A0"/>
                </a:solidFill>
              </a:ln>
            </a:endParaRPr>
          </a:p>
        </p:txBody>
      </p:sp>
      <p:sp>
        <p:nvSpPr>
          <p:cNvPr id="28675" name="Rectangle 3"/>
          <p:cNvSpPr>
            <a:spLocks noGrp="1" noChangeArrowheads="1"/>
          </p:cNvSpPr>
          <p:nvPr>
            <p:ph idx="1"/>
          </p:nvPr>
        </p:nvSpPr>
        <p:spPr>
          <a:solidFill>
            <a:schemeClr val="bg2"/>
          </a:solidFill>
        </p:spPr>
        <p:txBody>
          <a:bodyPr/>
          <a:lstStyle/>
          <a:p>
            <a:r>
              <a:rPr lang="en-US" sz="6000" b="1" i="1" dirty="0"/>
              <a:t>Central idea  or &gt;&gt;</a:t>
            </a:r>
          </a:p>
          <a:p>
            <a:r>
              <a:rPr lang="en-US" sz="6000" b="1" i="1" dirty="0"/>
              <a:t>Insight about life which explain the downfall</a:t>
            </a:r>
          </a:p>
        </p:txBody>
      </p:sp>
    </p:spTree>
    <p:extLst>
      <p:ext uri="{BB962C8B-B14F-4D97-AF65-F5344CB8AC3E}">
        <p14:creationId xmlns:p14="http://schemas.microsoft.com/office/powerpoint/2010/main" val="245510954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sz="5400" b="1"/>
              <a:t>Metaphorical Language</a:t>
            </a:r>
            <a:endParaRPr lang="en-US"/>
          </a:p>
        </p:txBody>
      </p:sp>
      <p:sp>
        <p:nvSpPr>
          <p:cNvPr id="29699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1905000"/>
            <a:ext cx="7772400" cy="4267200"/>
          </a:xfrm>
          <a:solidFill>
            <a:schemeClr val="bg2"/>
          </a:solidFill>
        </p:spPr>
        <p:txBody>
          <a:bodyPr>
            <a:normAutofit fontScale="92500" lnSpcReduction="10000"/>
          </a:bodyPr>
          <a:lstStyle/>
          <a:p>
            <a:r>
              <a:rPr lang="en-US" sz="4000" b="1" i="1" dirty="0"/>
              <a:t>Comparison of </a:t>
            </a:r>
            <a:r>
              <a:rPr lang="en-US" sz="4000" b="1" i="1" u="sng" dirty="0"/>
              <a:t>unlike </a:t>
            </a:r>
            <a:r>
              <a:rPr lang="en-US" sz="4000" b="1" i="1" dirty="0"/>
              <a:t>things &gt;</a:t>
            </a:r>
          </a:p>
          <a:p>
            <a:pPr lvl="1"/>
            <a:r>
              <a:rPr lang="en-US" sz="3600" b="1" i="1" dirty="0"/>
              <a:t>Paris standing over the “lifeless body” of Juliet, “Sweet flower, with flowers thy bridal bed I strew…”</a:t>
            </a:r>
          </a:p>
          <a:p>
            <a:pPr lvl="1"/>
            <a:r>
              <a:rPr lang="en-US" sz="3600" b="1" i="1" dirty="0"/>
              <a:t>“Thou detestable maw…”Gorged with the dearest morsel of the earth…” Romeo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97042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7200" b="1"/>
              <a:t>Dramatic Foil</a:t>
            </a:r>
            <a:endParaRPr lang="en-US"/>
          </a:p>
        </p:txBody>
      </p:sp>
      <p:sp>
        <p:nvSpPr>
          <p:cNvPr id="30723" name="Rectangle 3"/>
          <p:cNvSpPr>
            <a:spLocks noGrp="1" noChangeArrowheads="1"/>
          </p:cNvSpPr>
          <p:nvPr>
            <p:ph idx="1"/>
          </p:nvPr>
        </p:nvSpPr>
        <p:spPr>
          <a:solidFill>
            <a:schemeClr val="bg2"/>
          </a:solidFill>
        </p:spPr>
        <p:txBody>
          <a:bodyPr>
            <a:normAutofit lnSpcReduction="10000"/>
          </a:bodyPr>
          <a:lstStyle/>
          <a:p>
            <a:r>
              <a:rPr lang="en-US" sz="5400" b="1" i="1" dirty="0"/>
              <a:t>A character whose purpose is to show off another character</a:t>
            </a:r>
          </a:p>
          <a:p>
            <a:pPr lvl="1"/>
            <a:r>
              <a:rPr lang="en-US" sz="4800" b="1" i="1" dirty="0" err="1"/>
              <a:t>Benvolio</a:t>
            </a:r>
            <a:r>
              <a:rPr lang="en-US" sz="4800" b="1" i="1" dirty="0"/>
              <a:t> for </a:t>
            </a:r>
            <a:r>
              <a:rPr lang="en-US" sz="4800" b="1" i="1" dirty="0" err="1"/>
              <a:t>Tybalt</a:t>
            </a:r>
            <a:endParaRPr lang="en-US" sz="4800" b="1" i="1" dirty="0"/>
          </a:p>
          <a:p>
            <a:pPr lvl="2"/>
            <a:r>
              <a:rPr lang="en-US" sz="4400" b="1" i="1" dirty="0"/>
              <a:t>look for others in R &amp; J</a:t>
            </a:r>
          </a:p>
        </p:txBody>
      </p:sp>
    </p:spTree>
    <p:extLst>
      <p:ext uri="{BB962C8B-B14F-4D97-AF65-F5344CB8AC3E}">
        <p14:creationId xmlns:p14="http://schemas.microsoft.com/office/powerpoint/2010/main" val="2211461686"/>
      </p:ext>
    </p:extLst>
  </p:cSld>
  <p:clrMapOvr>
    <a:masterClrMapping/>
  </p:clrMapOvr>
  <p:transition>
    <p:checker dir="vert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7239000" cy="1844824"/>
          </a:xfrm>
        </p:spPr>
        <p:txBody>
          <a:bodyPr>
            <a:normAutofit fontScale="90000"/>
          </a:bodyPr>
          <a:lstStyle/>
          <a:p>
            <a:pPr algn="ctr"/>
            <a:r>
              <a:rPr lang="en-US" sz="7200" b="1" dirty="0"/>
              <a:t>Round characters</a:t>
            </a:r>
            <a:endParaRPr lang="en-US" dirty="0"/>
          </a:p>
        </p:txBody>
      </p:sp>
      <p:sp>
        <p:nvSpPr>
          <p:cNvPr id="31747" name="Rectangle 3"/>
          <p:cNvSpPr>
            <a:spLocks noGrp="1" noChangeArrowheads="1"/>
          </p:cNvSpPr>
          <p:nvPr>
            <p:ph idx="1"/>
          </p:nvPr>
        </p:nvSpPr>
        <p:spPr>
          <a:solidFill>
            <a:schemeClr val="bg2"/>
          </a:solidFill>
        </p:spPr>
        <p:txBody>
          <a:bodyPr/>
          <a:lstStyle/>
          <a:p>
            <a:r>
              <a:rPr lang="en-US" sz="6000" b="1" i="1" dirty="0"/>
              <a:t>Characters  who have many personality traits, like real people.</a:t>
            </a:r>
          </a:p>
        </p:txBody>
      </p:sp>
    </p:spTree>
    <p:extLst>
      <p:ext uri="{BB962C8B-B14F-4D97-AF65-F5344CB8AC3E}">
        <p14:creationId xmlns:p14="http://schemas.microsoft.com/office/powerpoint/2010/main" val="4025905541"/>
      </p:ext>
    </p:extLst>
  </p:cSld>
  <p:clrMapOvr>
    <a:masterClrMapping/>
  </p:clrMapOvr>
  <p:transition>
    <p:checker dir="vert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sz="7200" b="1"/>
              <a:t>Flat Characters</a:t>
            </a:r>
            <a:endParaRPr lang="en-US"/>
          </a:p>
        </p:txBody>
      </p:sp>
      <p:sp>
        <p:nvSpPr>
          <p:cNvPr id="32771" name="Rectangle 3"/>
          <p:cNvSpPr>
            <a:spLocks noGrp="1" noChangeArrowheads="1"/>
          </p:cNvSpPr>
          <p:nvPr>
            <p:ph idx="1"/>
          </p:nvPr>
        </p:nvSpPr>
        <p:spPr>
          <a:solidFill>
            <a:schemeClr val="bg2"/>
          </a:solidFill>
        </p:spPr>
        <p:txBody>
          <a:bodyPr/>
          <a:lstStyle/>
          <a:p>
            <a:r>
              <a:rPr lang="en-US" sz="4400" b="1" i="1" dirty="0"/>
              <a:t>One-dimensional, embodying only a single trait</a:t>
            </a:r>
          </a:p>
          <a:p>
            <a:pPr lvl="1"/>
            <a:r>
              <a:rPr lang="en-US" sz="4000" b="1" i="1" dirty="0"/>
              <a:t>Shakespeare often uses them to provide comic relief even in a tragedy</a:t>
            </a:r>
          </a:p>
        </p:txBody>
      </p:sp>
    </p:spTree>
    <p:extLst>
      <p:ext uri="{BB962C8B-B14F-4D97-AF65-F5344CB8AC3E}">
        <p14:creationId xmlns:p14="http://schemas.microsoft.com/office/powerpoint/2010/main" val="2072268008"/>
      </p:ext>
    </p:extLst>
  </p:cSld>
  <p:clrMapOvr>
    <a:masterClrMapping/>
  </p:clrMapOvr>
  <p:transition>
    <p:strips dir="r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sz="7200" b="1"/>
              <a:t>Static Characters</a:t>
            </a:r>
            <a:endParaRPr lang="en-US"/>
          </a:p>
        </p:txBody>
      </p:sp>
      <p:sp>
        <p:nvSpPr>
          <p:cNvPr id="41987" name="Rectangle 3"/>
          <p:cNvSpPr>
            <a:spLocks noGrp="1" noChangeArrowheads="1"/>
          </p:cNvSpPr>
          <p:nvPr>
            <p:ph idx="1"/>
          </p:nvPr>
        </p:nvSpPr>
        <p:spPr>
          <a:solidFill>
            <a:schemeClr val="bg2"/>
          </a:solidFill>
        </p:spPr>
        <p:txBody>
          <a:bodyPr/>
          <a:lstStyle/>
          <a:p>
            <a:r>
              <a:rPr lang="en-US" sz="4800" b="1" i="1" dirty="0"/>
              <a:t>Characters within a story who remain the same.  They do not change.  They do not change their minds,  opinions or character.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8943863"/>
      </p:ext>
    </p:extLst>
  </p:cSld>
  <p:clrMapOvr>
    <a:masterClrMapping/>
  </p:clrMapOvr>
  <p:transition>
    <p:checker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-243408"/>
            <a:ext cx="7239000" cy="1872208"/>
          </a:xfrm>
        </p:spPr>
        <p:txBody>
          <a:bodyPr>
            <a:normAutofit fontScale="90000"/>
          </a:bodyPr>
          <a:lstStyle/>
          <a:p>
            <a:pPr algn="ctr"/>
            <a:r>
              <a:rPr lang="en-US" sz="7200" b="1" dirty="0"/>
              <a:t>Dynamic Character</a:t>
            </a:r>
            <a:endParaRPr lang="en-US" dirty="0"/>
          </a:p>
        </p:txBody>
      </p:sp>
      <p:sp>
        <p:nvSpPr>
          <p:cNvPr id="43011" name="Rectangle 3"/>
          <p:cNvSpPr>
            <a:spLocks noGrp="1" noChangeArrowheads="1"/>
          </p:cNvSpPr>
          <p:nvPr>
            <p:ph idx="1"/>
          </p:nvPr>
        </p:nvSpPr>
        <p:spPr>
          <a:solidFill>
            <a:schemeClr val="bg2"/>
          </a:solidFill>
        </p:spPr>
        <p:txBody>
          <a:bodyPr>
            <a:normAutofit lnSpcReduction="10000"/>
          </a:bodyPr>
          <a:lstStyle/>
          <a:p>
            <a:r>
              <a:rPr lang="en-US" sz="5400" b="1" i="1" dirty="0"/>
              <a:t>Characters that </a:t>
            </a:r>
            <a:r>
              <a:rPr lang="en-US" sz="5400" b="1" i="1" u="sng" dirty="0"/>
              <a:t>change</a:t>
            </a:r>
            <a:r>
              <a:rPr lang="en-US" sz="5400" b="1" i="1" dirty="0"/>
              <a:t> somehow during the course of the plot.  They generally change for the better. </a:t>
            </a:r>
          </a:p>
        </p:txBody>
      </p:sp>
    </p:spTree>
    <p:extLst>
      <p:ext uri="{BB962C8B-B14F-4D97-AF65-F5344CB8AC3E}">
        <p14:creationId xmlns:p14="http://schemas.microsoft.com/office/powerpoint/2010/main" val="2267687740"/>
      </p:ext>
    </p:extLst>
  </p:cSld>
  <p:clrMapOvr>
    <a:masterClrMapping/>
  </p:clrMapOvr>
  <p:transition>
    <p:checker dir="vert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Αφθονία">
  <a:themeElements>
    <a:clrScheme name="Αφθονία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Αφθονία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Αφθονία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10</TotalTime>
  <Words>160</Words>
  <Application>Microsoft Office PowerPoint</Application>
  <PresentationFormat>Προβολή στην οθόνη (4:3)</PresentationFormat>
  <Paragraphs>20</Paragraphs>
  <Slides>7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7</vt:i4>
      </vt:variant>
    </vt:vector>
  </HeadingPairs>
  <TitlesOfParts>
    <vt:vector size="8" baseType="lpstr">
      <vt:lpstr>Αφθονία</vt:lpstr>
      <vt:lpstr>Theme</vt:lpstr>
      <vt:lpstr>Metaphorical Language</vt:lpstr>
      <vt:lpstr>Dramatic Foil</vt:lpstr>
      <vt:lpstr>Round characters</vt:lpstr>
      <vt:lpstr>Flat Characters</vt:lpstr>
      <vt:lpstr>Static Characters</vt:lpstr>
      <vt:lpstr>Dynamic Character</vt:lpstr>
    </vt:vector>
  </TitlesOfParts>
  <Company>Grizli777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Theme</dc:title>
  <dc:creator>Fratzeska</dc:creator>
  <cp:lastModifiedBy>Fratzeska</cp:lastModifiedBy>
  <cp:revision>3</cp:revision>
  <dcterms:created xsi:type="dcterms:W3CDTF">2012-12-31T17:44:48Z</dcterms:created>
  <dcterms:modified xsi:type="dcterms:W3CDTF">2013-02-12T18:47:38Z</dcterms:modified>
</cp:coreProperties>
</file>