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82" r:id="rId4"/>
    <p:sldId id="258" r:id="rId5"/>
    <p:sldId id="259" r:id="rId6"/>
    <p:sldId id="261" r:id="rId7"/>
    <p:sldId id="264" r:id="rId8"/>
    <p:sldId id="265" r:id="rId9"/>
    <p:sldId id="266" r:id="rId10"/>
    <p:sldId id="262" r:id="rId11"/>
    <p:sldId id="267" r:id="rId12"/>
    <p:sldId id="260" r:id="rId13"/>
    <p:sldId id="269" r:id="rId14"/>
    <p:sldId id="271" r:id="rId15"/>
    <p:sldId id="274" r:id="rId16"/>
    <p:sldId id="278" r:id="rId17"/>
    <p:sldId id="275" r:id="rId18"/>
    <p:sldId id="277" r:id="rId19"/>
    <p:sldId id="270" r:id="rId20"/>
    <p:sldId id="272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46D28-A1C8-4125-A550-D059E170A5D1}" type="datetimeFigureOut">
              <a:rPr lang="el-GR" smtClean="0"/>
              <a:t>18/10/2014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7EFD-DA39-43C9-A4F7-A2024D8FA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6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6DEA-53B4-4667-81A1-8A894CA4C36E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A4E7-1EF8-4846-B6E7-1F9A3360CCC7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411A-CF1F-4914-A92A-D0FA6678BD58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C6F7-0B67-46E1-B025-1F64A87DD57E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DCE3-698B-4FBB-8FE9-62CCE9CE0135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CD0C-1399-4F0A-951E-8B567CD43F77}" type="datetime1">
              <a:rPr lang="el-GR" smtClean="0"/>
              <a:t>18/10/2014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89E5-2E62-43C0-A972-46C10E239AA7}" type="datetime1">
              <a:rPr lang="el-GR" smtClean="0"/>
              <a:t>18/10/2014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F29C-8BD5-408D-B224-4A9C941304FD}" type="datetime1">
              <a:rPr lang="el-GR" smtClean="0"/>
              <a:t>18/10/2014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8126-E116-4429-B68E-3FEF1368AE30}" type="datetime1">
              <a:rPr lang="el-GR" smtClean="0"/>
              <a:t>18/10/2014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0645-CB83-452A-BDBF-FA4B470AC1F2}" type="datetime1">
              <a:rPr lang="el-GR" smtClean="0"/>
              <a:t>18/10/2014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93C8-6A77-45BF-8F0E-06C3F952F644}" type="datetime1">
              <a:rPr lang="el-GR" smtClean="0"/>
              <a:t>18/10/2014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7B31-72DB-446D-8C74-2CFF95A80696}" type="datetime1">
              <a:rPr lang="el-GR" smtClean="0"/>
              <a:t>18/10/2014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διδακτική αξία του λάθους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4680520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3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2" y="0"/>
            <a:ext cx="9144000" cy="6858000"/>
            <a:chOff x="2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372200" y="188640"/>
              <a:ext cx="25922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/>
                <a:t>Πού είναι το λάθος;;</a:t>
              </a:r>
              <a:endParaRPr lang="el-GR" sz="2000" b="1" dirty="0"/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1979712" y="1340768"/>
            <a:ext cx="2376264" cy="15841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Έκρηξη 2 7"/>
          <p:cNvSpPr/>
          <p:nvPr/>
        </p:nvSpPr>
        <p:spPr>
          <a:xfrm>
            <a:off x="4572000" y="1052736"/>
            <a:ext cx="3600400" cy="255221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Πρόσθεση και ΌΧΙ αφαίρεση</a:t>
            </a:r>
            <a:r>
              <a:rPr lang="el-GR" sz="2000" b="1" dirty="0" smtClean="0">
                <a:solidFill>
                  <a:schemeClr val="tx1"/>
                </a:solidFill>
              </a:rPr>
              <a:t>!!!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9" name="Γελαστό πρόσωπο 8"/>
          <p:cNvSpPr/>
          <p:nvPr/>
        </p:nvSpPr>
        <p:spPr>
          <a:xfrm>
            <a:off x="2267744" y="3933056"/>
            <a:ext cx="2592288" cy="2304256"/>
          </a:xfrm>
          <a:prstGeom prst="smileyFace">
            <a:avLst>
              <a:gd name="adj" fmla="val 117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-15534" y="35913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6588224" y="35913"/>
              <a:ext cx="2148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/>
                <a:t>Πού είναι το λάθος;;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2051720" y="836712"/>
            <a:ext cx="864096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 flipV="1">
            <a:off x="2195736" y="3140968"/>
            <a:ext cx="1152128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κρηξη 2 10"/>
          <p:cNvSpPr/>
          <p:nvPr/>
        </p:nvSpPr>
        <p:spPr>
          <a:xfrm>
            <a:off x="3131840" y="439489"/>
            <a:ext cx="3888432" cy="2304256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Δεν ξεχνάμε τις παρενθέσεις!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2" name="Έκρηξη 2 11"/>
          <p:cNvSpPr/>
          <p:nvPr/>
        </p:nvSpPr>
        <p:spPr>
          <a:xfrm>
            <a:off x="3851920" y="2461529"/>
            <a:ext cx="5112568" cy="2655022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Δεν παραβιάζουμε την προτεραιότητα των πράξεων!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3" name="Γελαστό πρόσωπο 12"/>
          <p:cNvSpPr/>
          <p:nvPr/>
        </p:nvSpPr>
        <p:spPr>
          <a:xfrm>
            <a:off x="719572" y="4202705"/>
            <a:ext cx="2412268" cy="2304256"/>
          </a:xfrm>
          <a:prstGeom prst="smileyFace">
            <a:avLst>
              <a:gd name="adj" fmla="val 11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3707904" y="2132856"/>
              <a:ext cx="504056" cy="1440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3707904" y="4581128"/>
              <a:ext cx="720080" cy="15121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 flipH="1">
            <a:off x="3707904" y="2852936"/>
            <a:ext cx="115212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3707904" y="5337212"/>
            <a:ext cx="1152128" cy="612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Γελαστό πρόσωπο 15"/>
          <p:cNvSpPr/>
          <p:nvPr/>
        </p:nvSpPr>
        <p:spPr>
          <a:xfrm>
            <a:off x="6390797" y="2996952"/>
            <a:ext cx="2304256" cy="245692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  <a:p>
            <a:pPr algn="ctr"/>
            <a:r>
              <a:rPr lang="el-GR" sz="1600" b="1" dirty="0" smtClean="0">
                <a:solidFill>
                  <a:schemeClr val="tx1"/>
                </a:solidFill>
              </a:rPr>
              <a:t>Χρειάζομαι </a:t>
            </a:r>
            <a:r>
              <a:rPr lang="el-GR" sz="1600" b="1" dirty="0" smtClean="0">
                <a:solidFill>
                  <a:schemeClr val="tx1"/>
                </a:solidFill>
              </a:rPr>
              <a:t>εξάσκηση</a:t>
            </a:r>
            <a:r>
              <a:rPr lang="el-GR" sz="1600" b="1" dirty="0" smtClean="0">
                <a:solidFill>
                  <a:schemeClr val="tx1"/>
                </a:solidFill>
              </a:rPr>
              <a:t>!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 flipH="1">
            <a:off x="3669069" y="5337212"/>
            <a:ext cx="1152128" cy="612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8144" y="260648"/>
            <a:ext cx="28083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Πού είναι το λάθος;;;;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494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9143999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940152" y="260648"/>
            <a:ext cx="250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Πού είναι το λάθος;;;;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H="1">
            <a:off x="2843808" y="2636912"/>
            <a:ext cx="223224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κρηξη 2 6"/>
          <p:cNvSpPr/>
          <p:nvPr/>
        </p:nvSpPr>
        <p:spPr>
          <a:xfrm>
            <a:off x="5076056" y="460703"/>
            <a:ext cx="2952328" cy="2360295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5-6-4=-5</a:t>
            </a:r>
            <a:endParaRPr lang="el-GR" sz="2000" b="1" dirty="0">
              <a:solidFill>
                <a:schemeClr val="tx1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 flipV="1">
            <a:off x="6228184" y="3501008"/>
            <a:ext cx="1152128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κρηξη 2 10"/>
          <p:cNvSpPr/>
          <p:nvPr/>
        </p:nvSpPr>
        <p:spPr>
          <a:xfrm>
            <a:off x="6804248" y="2663534"/>
            <a:ext cx="1894965" cy="1188132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=????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2" name="Γελαστό πρόσωπο 11"/>
          <p:cNvSpPr/>
          <p:nvPr/>
        </p:nvSpPr>
        <p:spPr>
          <a:xfrm>
            <a:off x="1187624" y="4221088"/>
            <a:ext cx="2448272" cy="2304256"/>
          </a:xfrm>
          <a:prstGeom prst="smileyFace">
            <a:avLst>
              <a:gd name="adj" fmla="val 11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23156" y="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6228184" y="5573271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λάθος;;;;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5076056" y="1772816"/>
            <a:ext cx="864096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Έκρηξη 2 7"/>
          <p:cNvSpPr/>
          <p:nvPr/>
        </p:nvSpPr>
        <p:spPr>
          <a:xfrm>
            <a:off x="4595156" y="0"/>
            <a:ext cx="3289212" cy="1772816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(-</a:t>
            </a:r>
            <a:r>
              <a:rPr lang="el-GR" dirty="0" smtClean="0"/>
              <a:t>5</a:t>
            </a:r>
            <a:r>
              <a:rPr lang="el-GR" dirty="0" smtClean="0"/>
              <a:t>)</a:t>
            </a:r>
            <a:r>
              <a:rPr lang="en-US" dirty="0" smtClean="0"/>
              <a:t>-(-3)</a:t>
            </a:r>
            <a:r>
              <a:rPr lang="el-GR" dirty="0" smtClean="0"/>
              <a:t>=</a:t>
            </a:r>
            <a:endParaRPr lang="en-US" dirty="0"/>
          </a:p>
          <a:p>
            <a:pPr algn="ctr"/>
            <a:r>
              <a:rPr lang="en-US" dirty="0" smtClean="0"/>
              <a:t>-</a:t>
            </a:r>
            <a:r>
              <a:rPr lang="el-GR" dirty="0" smtClean="0"/>
              <a:t>5</a:t>
            </a:r>
            <a:r>
              <a:rPr lang="en-US" dirty="0" smtClean="0"/>
              <a:t>+3</a:t>
            </a:r>
            <a:r>
              <a:rPr lang="el-GR" dirty="0" smtClean="0"/>
              <a:t>=</a:t>
            </a:r>
            <a:r>
              <a:rPr lang="en-US" dirty="0" smtClean="0"/>
              <a:t>-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9" name="Γελαστό πρόσωπο 8"/>
          <p:cNvSpPr/>
          <p:nvPr/>
        </p:nvSpPr>
        <p:spPr>
          <a:xfrm>
            <a:off x="1187624" y="3789040"/>
            <a:ext cx="2448272" cy="2376264"/>
          </a:xfrm>
          <a:prstGeom prst="smileyFace">
            <a:avLst>
              <a:gd name="adj" fmla="val 11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</a:t>
            </a:r>
            <a:r>
              <a:rPr lang="el-GR" sz="2000" b="1" dirty="0" smtClean="0">
                <a:solidFill>
                  <a:schemeClr val="tx1"/>
                </a:solidFill>
              </a:rPr>
              <a:t>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5508104" y="548680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λάθος;;;;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6228184" y="2780928"/>
            <a:ext cx="533436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Έκρηξη 2 7"/>
          <p:cNvSpPr/>
          <p:nvPr/>
        </p:nvSpPr>
        <p:spPr>
          <a:xfrm>
            <a:off x="5513766" y="1334362"/>
            <a:ext cx="2808312" cy="144016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2.(-3)=-6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9" name="Γελαστό πρόσωπο 8"/>
          <p:cNvSpPr/>
          <p:nvPr/>
        </p:nvSpPr>
        <p:spPr>
          <a:xfrm>
            <a:off x="899592" y="2060848"/>
            <a:ext cx="2501988" cy="2592288"/>
          </a:xfrm>
          <a:prstGeom prst="smileyFace">
            <a:avLst>
              <a:gd name="adj" fmla="val 11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-88794"/>
            <a:ext cx="9144000" cy="6857999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660232" y="476672"/>
            <a:ext cx="250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Πού είναι το λάθος;;;;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H="1">
            <a:off x="4716016" y="1484784"/>
            <a:ext cx="216024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Έκρηξη 2 7"/>
          <p:cNvSpPr/>
          <p:nvPr/>
        </p:nvSpPr>
        <p:spPr>
          <a:xfrm>
            <a:off x="1767317" y="476672"/>
            <a:ext cx="2808312" cy="216024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Κρατάμε την ίδια βάση!</a:t>
            </a:r>
            <a:endParaRPr lang="el-GR" sz="2000" b="1" dirty="0">
              <a:solidFill>
                <a:schemeClr val="tx1"/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5076056" y="3861048"/>
            <a:ext cx="180020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Έκρηξη 2 11"/>
          <p:cNvSpPr/>
          <p:nvPr/>
        </p:nvSpPr>
        <p:spPr>
          <a:xfrm>
            <a:off x="5805645" y="1911442"/>
            <a:ext cx="3024337" cy="198022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«</a:t>
            </a:r>
            <a:r>
              <a:rPr lang="el-GR" sz="2000" b="1" dirty="0" err="1" smtClean="0">
                <a:solidFill>
                  <a:schemeClr val="tx1"/>
                </a:solidFill>
              </a:rPr>
              <a:t>Χάθηκε»ο</a:t>
            </a:r>
            <a:r>
              <a:rPr lang="el-GR" sz="2000" b="1" dirty="0" smtClean="0">
                <a:solidFill>
                  <a:schemeClr val="tx1"/>
                </a:solidFill>
              </a:rPr>
              <a:t> εκθέτης -4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4" name="Γελαστό πρόσωπο 13"/>
          <p:cNvSpPr/>
          <p:nvPr/>
        </p:nvSpPr>
        <p:spPr>
          <a:xfrm>
            <a:off x="323528" y="3717032"/>
            <a:ext cx="2736304" cy="263235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</a:t>
            </a:r>
            <a:r>
              <a:rPr lang="el-GR" sz="2000" b="1" dirty="0" smtClean="0">
                <a:solidFill>
                  <a:schemeClr val="tx1"/>
                </a:solidFill>
              </a:rPr>
              <a:t>?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-252028" y="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5868144" y="404664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λάθος;;;;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3491880" y="2276872"/>
            <a:ext cx="1656184" cy="2088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Έκρηξη 2 7"/>
          <p:cNvSpPr/>
          <p:nvPr/>
        </p:nvSpPr>
        <p:spPr>
          <a:xfrm>
            <a:off x="5328010" y="664495"/>
            <a:ext cx="3060413" cy="1900409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7200" dirty="0" smtClean="0">
                <a:solidFill>
                  <a:schemeClr val="tx1"/>
                </a:solidFill>
              </a:rPr>
              <a:t>?</a:t>
            </a:r>
            <a:endParaRPr lang="el-GR" sz="7200" dirty="0">
              <a:solidFill>
                <a:schemeClr val="tx1"/>
              </a:solidFill>
            </a:endParaRPr>
          </a:p>
        </p:txBody>
      </p:sp>
      <p:sp>
        <p:nvSpPr>
          <p:cNvPr id="9" name="Κατακόρυφος πάπυρος 8"/>
          <p:cNvSpPr/>
          <p:nvPr/>
        </p:nvSpPr>
        <p:spPr>
          <a:xfrm>
            <a:off x="5004048" y="2780928"/>
            <a:ext cx="2124236" cy="2016224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Τί θέλει να πει ο ποιητής;;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0" name="Γελαστό πρόσωπο 9"/>
          <p:cNvSpPr/>
          <p:nvPr/>
        </p:nvSpPr>
        <p:spPr>
          <a:xfrm>
            <a:off x="323528" y="3789040"/>
            <a:ext cx="2376264" cy="2304256"/>
          </a:xfrm>
          <a:prstGeom prst="smileyFace">
            <a:avLst>
              <a:gd name="adj" fmla="val -271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Απροσεξία?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-132256" y="38291"/>
            <a:ext cx="9144000" cy="6841846"/>
            <a:chOff x="0" y="16154"/>
            <a:chExt cx="9144000" cy="6841846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54"/>
              <a:ext cx="9144000" cy="6841846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6223047" y="5639111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λάθος;;;;</a:t>
              </a:r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>
            <a:off x="3419872" y="1340768"/>
            <a:ext cx="850595" cy="1136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091009" y="1628800"/>
            <a:ext cx="1721351" cy="8487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κρηξη 2 10"/>
          <p:cNvSpPr/>
          <p:nvPr/>
        </p:nvSpPr>
        <p:spPr>
          <a:xfrm>
            <a:off x="1259632" y="28292"/>
            <a:ext cx="3312368" cy="1520655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-8-(-7)=-8+7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2" name="Έκρηξη 2 11"/>
          <p:cNvSpPr/>
          <p:nvPr/>
        </p:nvSpPr>
        <p:spPr>
          <a:xfrm>
            <a:off x="6090791" y="60873"/>
            <a:ext cx="2484276" cy="1848292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-8+7=-1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4" name="Γελαστό πρόσωπο 13"/>
          <p:cNvSpPr/>
          <p:nvPr/>
        </p:nvSpPr>
        <p:spPr>
          <a:xfrm>
            <a:off x="2411760" y="4221088"/>
            <a:ext cx="2304256" cy="212830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Απροσεξία</a:t>
            </a:r>
            <a:r>
              <a:rPr lang="el-GR" sz="2000" b="1" dirty="0" smtClean="0">
                <a:solidFill>
                  <a:schemeClr val="tx1"/>
                </a:solidFill>
              </a:rPr>
              <a:t>?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6516216" y="620688"/>
            <a:ext cx="2507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Πού είναι το λάθος;;;;</a:t>
            </a:r>
          </a:p>
        </p:txBody>
      </p:sp>
      <p:sp>
        <p:nvSpPr>
          <p:cNvPr id="5" name="Έκρηξη 2 4"/>
          <p:cNvSpPr/>
          <p:nvPr/>
        </p:nvSpPr>
        <p:spPr>
          <a:xfrm>
            <a:off x="2483768" y="10580"/>
            <a:ext cx="5110390" cy="360040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ΠΑΝΤΟΥ</a:t>
            </a:r>
            <a:r>
              <a:rPr lang="el-GR" sz="2800" b="1" dirty="0" smtClean="0">
                <a:solidFill>
                  <a:schemeClr val="tx1"/>
                </a:solidFill>
              </a:rPr>
              <a:t>!!!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7" name="Γελαστό πρόσωπο 6"/>
          <p:cNvSpPr/>
          <p:nvPr/>
        </p:nvSpPr>
        <p:spPr>
          <a:xfrm>
            <a:off x="1547664" y="4402116"/>
            <a:ext cx="2304256" cy="2204900"/>
          </a:xfrm>
          <a:prstGeom prst="smileyFace">
            <a:avLst>
              <a:gd name="adj" fmla="val -41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Χρειάζομαι διάβασμα!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5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Ορθογώνιο 2"/>
            <p:cNvSpPr/>
            <p:nvPr/>
          </p:nvSpPr>
          <p:spPr>
            <a:xfrm>
              <a:off x="6300192" y="5589240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</a:t>
              </a:r>
              <a:r>
                <a:rPr lang="el-GR" sz="2000" b="1" dirty="0" smtClean="0"/>
                <a:t>;;;</a:t>
              </a:r>
              <a:endParaRPr lang="el-GR" sz="2000" b="1" dirty="0"/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V="1">
            <a:off x="3707904" y="692696"/>
            <a:ext cx="86409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V="1">
            <a:off x="3995936" y="1700808"/>
            <a:ext cx="86409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>
            <a:off x="2123728" y="1700808"/>
            <a:ext cx="504056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Έκρηξη 2 15"/>
          <p:cNvSpPr/>
          <p:nvPr/>
        </p:nvSpPr>
        <p:spPr>
          <a:xfrm>
            <a:off x="4860032" y="116632"/>
            <a:ext cx="4283968" cy="288032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Μεθοδολογία?</a:t>
            </a:r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Πράξεις</a:t>
            </a:r>
            <a:r>
              <a:rPr lang="el-GR" sz="2000" b="1" dirty="0">
                <a:solidFill>
                  <a:schemeClr val="tx1"/>
                </a:solidFill>
              </a:rPr>
              <a:t>?</a:t>
            </a:r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000" b="1" dirty="0" err="1" smtClean="0">
                <a:solidFill>
                  <a:schemeClr val="tx1"/>
                </a:solidFill>
              </a:rPr>
              <a:t>Σύγχιση</a:t>
            </a:r>
            <a:r>
              <a:rPr lang="el-GR" dirty="0">
                <a:solidFill>
                  <a:schemeClr val="tx1"/>
                </a:solidFill>
              </a:rPr>
              <a:t>?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8" name="Γελαστό πρόσωπο 17"/>
          <p:cNvSpPr/>
          <p:nvPr/>
        </p:nvSpPr>
        <p:spPr>
          <a:xfrm>
            <a:off x="1475656" y="4054585"/>
            <a:ext cx="2520280" cy="2400144"/>
          </a:xfrm>
          <a:prstGeom prst="smileyFace">
            <a:avLst>
              <a:gd name="adj" fmla="val -41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Χρειάζομαι διάβασμα!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45222" y="-20779"/>
            <a:ext cx="9144000" cy="6858000"/>
            <a:chOff x="0" y="0"/>
            <a:chExt cx="9144000" cy="685800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6228184" y="332656"/>
              <a:ext cx="2507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Πού είναι το λάθος</a:t>
              </a:r>
              <a:r>
                <a:rPr lang="el-GR" sz="2000" b="1" dirty="0" smtClean="0"/>
                <a:t>;;;</a:t>
              </a:r>
              <a:endParaRPr lang="el-GR" sz="2000" b="1" dirty="0"/>
            </a:p>
          </p:txBody>
        </p:sp>
      </p:grpSp>
      <p:sp>
        <p:nvSpPr>
          <p:cNvPr id="6" name="Έκρηξη 2 5"/>
          <p:cNvSpPr/>
          <p:nvPr/>
        </p:nvSpPr>
        <p:spPr>
          <a:xfrm>
            <a:off x="323528" y="245258"/>
            <a:ext cx="4534326" cy="3162963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Ιδιότητες των δυνάμεων!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7" name="Γελαστό πρόσωπο 6"/>
          <p:cNvSpPr/>
          <p:nvPr/>
        </p:nvSpPr>
        <p:spPr>
          <a:xfrm>
            <a:off x="1619671" y="4149080"/>
            <a:ext cx="2231159" cy="2232249"/>
          </a:xfrm>
          <a:prstGeom prst="smileyFace">
            <a:avLst>
              <a:gd name="adj" fmla="val -41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 smtClean="0">
              <a:solidFill>
                <a:schemeClr val="tx1"/>
              </a:solidFill>
            </a:endParaRP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Χρειάζομαι διάβασμα!</a:t>
            </a:r>
            <a:endParaRPr lang="el-GR" sz="2000" b="1" dirty="0">
              <a:solidFill>
                <a:schemeClr val="tx1"/>
              </a:solidFill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5508104" y="343236"/>
            <a:ext cx="360040" cy="1213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 flipV="1">
            <a:off x="5364088" y="4365104"/>
            <a:ext cx="909318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7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5944"/>
            <a:ext cx="6096000" cy="4706112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2373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1600" y="881717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C00000"/>
                  </a:solidFill>
                </a:rPr>
                <a:t>Λάθη που συχνά συναντάμε στα γραπτά μας.</a:t>
              </a:r>
            </a:p>
            <a:p>
              <a:r>
                <a:rPr lang="el-GR" sz="2800" b="1" dirty="0" smtClean="0">
                  <a:solidFill>
                    <a:srgbClr val="C00000"/>
                  </a:solidFill>
                </a:rPr>
                <a:t>Ας μην τα αφήνουμε να … ξεφεύγουν!</a:t>
              </a:r>
              <a:endParaRPr lang="el-GR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4558861" y="3933056"/>
            <a:ext cx="39015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 flipV="1">
            <a:off x="251520" y="4869160"/>
            <a:ext cx="72008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Ορθογώνιο 19"/>
          <p:cNvSpPr/>
          <p:nvPr/>
        </p:nvSpPr>
        <p:spPr>
          <a:xfrm>
            <a:off x="310389" y="908720"/>
            <a:ext cx="4248472" cy="1944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Πολλαπλασιάζουμε τους αριθμητές και το γινόμενο είναι ο αριθμητής του αποτελέσματος και πολλαπλασιάζουμε τους παρονομαστές και το γινόμενο είναι ο παρονομαστής του αποτελέσματος </a:t>
            </a:r>
          </a:p>
        </p:txBody>
      </p:sp>
      <p:sp>
        <p:nvSpPr>
          <p:cNvPr id="21" name="Επεξήγηση με σύννεφο 20"/>
          <p:cNvSpPr/>
          <p:nvPr/>
        </p:nvSpPr>
        <p:spPr>
          <a:xfrm>
            <a:off x="6732240" y="-37764"/>
            <a:ext cx="2232248" cy="2131368"/>
          </a:xfrm>
          <a:prstGeom prst="cloudCallout">
            <a:avLst>
              <a:gd name="adj1" fmla="val -67545"/>
              <a:gd name="adj2" fmla="val 11518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 Λάθος διατύπωση!!!!!!!</a:t>
            </a:r>
            <a:endParaRPr lang="el-GR" sz="2000" b="1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-36948" y="-132946"/>
            <a:ext cx="9144000" cy="6858000"/>
            <a:chOff x="-36948" y="-132946"/>
            <a:chExt cx="9144000" cy="6858000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48" y="-132946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9552" y="5629890"/>
              <a:ext cx="4536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/>
                <a:t>Πώς πολλαπλασιάζουμε 2 κλάσματα;</a:t>
              </a:r>
              <a:endParaRPr lang="el-GR" sz="2000" b="1" dirty="0"/>
            </a:p>
          </p:txBody>
        </p:sp>
      </p:grpSp>
      <p:cxnSp>
        <p:nvCxnSpPr>
          <p:cNvPr id="8" name="Ευθεία γραμμή σύνδεσης 7"/>
          <p:cNvCxnSpPr/>
          <p:nvPr/>
        </p:nvCxnSpPr>
        <p:spPr>
          <a:xfrm flipV="1">
            <a:off x="107504" y="4653136"/>
            <a:ext cx="7200800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Διάγραμμα ροής: Διεργασία 8"/>
          <p:cNvSpPr/>
          <p:nvPr/>
        </p:nvSpPr>
        <p:spPr>
          <a:xfrm>
            <a:off x="3851920" y="404664"/>
            <a:ext cx="4320480" cy="1944216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b="1" dirty="0" smtClean="0">
                <a:solidFill>
                  <a:schemeClr val="tx1"/>
                </a:solidFill>
              </a:rPr>
              <a:t>Για να πολλαπλασιάσουμε 2 κλάσματα, πολλαπλασιάζουμε τους αριθμητές και το γινόμενο είναι ο αριθμητής του αποτελέσματος, και </a:t>
            </a:r>
            <a:r>
              <a:rPr lang="el-GR" b="1" dirty="0">
                <a:solidFill>
                  <a:schemeClr val="tx1"/>
                </a:solidFill>
              </a:rPr>
              <a:t>πολλαπλασιάζουμε τους </a:t>
            </a:r>
            <a:r>
              <a:rPr lang="el-GR" b="1" dirty="0" smtClean="0">
                <a:solidFill>
                  <a:schemeClr val="tx1"/>
                </a:solidFill>
              </a:rPr>
              <a:t>παρονομαστές </a:t>
            </a:r>
            <a:r>
              <a:rPr lang="el-GR" b="1" dirty="0">
                <a:solidFill>
                  <a:schemeClr val="tx1"/>
                </a:solidFill>
              </a:rPr>
              <a:t>και το γινόμενο είναι ο </a:t>
            </a:r>
            <a:r>
              <a:rPr lang="el-GR" b="1" dirty="0" smtClean="0">
                <a:solidFill>
                  <a:schemeClr val="tx1"/>
                </a:solidFill>
              </a:rPr>
              <a:t>παρονομαστής </a:t>
            </a:r>
            <a:r>
              <a:rPr lang="el-GR" b="1" dirty="0">
                <a:solidFill>
                  <a:schemeClr val="tx1"/>
                </a:solidFill>
              </a:rPr>
              <a:t>του αποτελέσματος</a:t>
            </a:r>
          </a:p>
        </p:txBody>
      </p:sp>
    </p:spTree>
    <p:extLst>
      <p:ext uri="{BB962C8B-B14F-4D97-AF65-F5344CB8AC3E}">
        <p14:creationId xmlns:p14="http://schemas.microsoft.com/office/powerpoint/2010/main" val="1819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-108520" y="-17140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2051" y="899774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Ποιά λάθη </a:t>
              </a:r>
              <a:r>
                <a:rPr lang="el-GR" sz="2800" b="1" dirty="0" smtClean="0"/>
                <a:t>διακρίνετε</a:t>
              </a:r>
              <a:r>
                <a:rPr lang="el-GR" sz="2400" b="1" dirty="0" smtClean="0"/>
                <a:t>;;;</a:t>
              </a:r>
              <a:endParaRPr lang="el-GR" sz="2400" b="1" dirty="0"/>
            </a:p>
          </p:txBody>
        </p:sp>
      </p:grpSp>
      <p:cxnSp>
        <p:nvCxnSpPr>
          <p:cNvPr id="7" name="Ευθύγραμμο βέλος σύνδεσης 6"/>
          <p:cNvCxnSpPr/>
          <p:nvPr/>
        </p:nvCxnSpPr>
        <p:spPr>
          <a:xfrm flipH="1">
            <a:off x="2555776" y="3429000"/>
            <a:ext cx="2448272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3491880" y="4725144"/>
            <a:ext cx="2736304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Έκρηξη 2 11"/>
          <p:cNvSpPr/>
          <p:nvPr/>
        </p:nvSpPr>
        <p:spPr>
          <a:xfrm>
            <a:off x="3746376" y="2084529"/>
            <a:ext cx="3600400" cy="1319845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2³=2.2.2=8</a:t>
            </a:r>
            <a:r>
              <a:rPr lang="el-GR" sz="2000" b="1" dirty="0" smtClean="0"/>
              <a:t> </a:t>
            </a:r>
            <a:endParaRPr lang="el-GR" sz="2000" b="1" dirty="0"/>
          </a:p>
        </p:txBody>
      </p:sp>
      <p:sp>
        <p:nvSpPr>
          <p:cNvPr id="13" name="Έκρηξη 2 12"/>
          <p:cNvSpPr/>
          <p:nvPr/>
        </p:nvSpPr>
        <p:spPr>
          <a:xfrm>
            <a:off x="5546577" y="3014136"/>
            <a:ext cx="3219236" cy="1732439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(1/5)²=1/5.1/5=1/25</a:t>
            </a:r>
            <a:r>
              <a:rPr lang="el-GR" sz="2000" b="1" dirty="0" smtClean="0"/>
              <a:t> </a:t>
            </a:r>
            <a:endParaRPr lang="el-GR" sz="2000" b="1" dirty="0"/>
          </a:p>
        </p:txBody>
      </p:sp>
      <p:sp>
        <p:nvSpPr>
          <p:cNvPr id="14" name="Ορθογώνιο 13"/>
          <p:cNvSpPr/>
          <p:nvPr/>
        </p:nvSpPr>
        <p:spPr>
          <a:xfrm>
            <a:off x="723202" y="2084529"/>
            <a:ext cx="2998349" cy="1514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Ιδιότητες των δυνάμεων</a:t>
            </a:r>
            <a:r>
              <a:rPr lang="el-GR" sz="2000" b="1" dirty="0" smtClean="0">
                <a:solidFill>
                  <a:schemeClr val="tx1"/>
                </a:solidFill>
              </a:rPr>
              <a:t>!!!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 flipV="1">
            <a:off x="5148064" y="620688"/>
            <a:ext cx="345638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403521" y="1556792"/>
            <a:ext cx="273630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Ομάδα 8"/>
          <p:cNvGrpSpPr/>
          <p:nvPr/>
        </p:nvGrpSpPr>
        <p:grpSpPr>
          <a:xfrm>
            <a:off x="-32810" y="0"/>
            <a:ext cx="9144000" cy="6858000"/>
            <a:chOff x="-3281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10" y="0"/>
              <a:ext cx="9144000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82199" y="2537901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Υπάρχει λάθος;;;</a:t>
              </a:r>
              <a:endParaRPr lang="el-GR" sz="2800" b="1" dirty="0"/>
            </a:p>
          </p:txBody>
        </p:sp>
      </p:grpSp>
      <p:cxnSp>
        <p:nvCxnSpPr>
          <p:cNvPr id="11" name="Ευθεία γραμμή σύνδεσης 10"/>
          <p:cNvCxnSpPr/>
          <p:nvPr/>
        </p:nvCxnSpPr>
        <p:spPr>
          <a:xfrm flipV="1">
            <a:off x="5119972" y="674694"/>
            <a:ext cx="3456384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V="1">
            <a:off x="403521" y="1556792"/>
            <a:ext cx="3592415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κρηξη 2 13"/>
          <p:cNvSpPr/>
          <p:nvPr/>
        </p:nvSpPr>
        <p:spPr>
          <a:xfrm>
            <a:off x="4864605" y="3662426"/>
            <a:ext cx="4251158" cy="261029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Αν προσθέσουμε τα ΨΗΦΙΑ του αριθμού…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20815" y="2537901"/>
            <a:ext cx="4384503" cy="13681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Διαβάζουμε- Κατανοούμε- Μαθαίνουμε 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τους κανόνες διαιρετότητας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1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92080" y="260647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Σωστό ή Λάθος;;;;</a:t>
              </a:r>
              <a:endParaRPr lang="el-GR" sz="2400" b="1" dirty="0"/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2771800" y="2845368"/>
            <a:ext cx="1944216" cy="7276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6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-4355" y="-248018"/>
            <a:ext cx="9144000" cy="6858000"/>
            <a:chOff x="0" y="-8947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947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20072" y="188640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Πού είναι το λάθος;;</a:t>
              </a:r>
              <a:endParaRPr lang="el-GR" sz="2400" b="1" dirty="0"/>
            </a:p>
          </p:txBody>
        </p:sp>
      </p:grpSp>
      <p:cxnSp>
        <p:nvCxnSpPr>
          <p:cNvPr id="7" name="Ευθεία γραμμή σύνδεσης 6"/>
          <p:cNvCxnSpPr/>
          <p:nvPr/>
        </p:nvCxnSpPr>
        <p:spPr>
          <a:xfrm>
            <a:off x="5796136" y="1124744"/>
            <a:ext cx="259228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043608" y="1268760"/>
            <a:ext cx="2016224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Έκρηξη 2 9"/>
          <p:cNvSpPr/>
          <p:nvPr/>
        </p:nvSpPr>
        <p:spPr>
          <a:xfrm>
            <a:off x="5215717" y="411234"/>
            <a:ext cx="3316723" cy="287375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…που εκφράζουν το ίδιο μέρος ενός συνόλου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635895" y="1652699"/>
            <a:ext cx="1579821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Ομώνυμα</a:t>
            </a:r>
            <a:r>
              <a:rPr lang="el-GR" sz="2000" b="1" dirty="0" smtClean="0">
                <a:solidFill>
                  <a:schemeClr val="tx1"/>
                </a:solidFill>
              </a:rPr>
              <a:t>!</a:t>
            </a:r>
            <a:endParaRPr lang="el-GR" sz="2000" b="1" dirty="0">
              <a:solidFill>
                <a:schemeClr val="tx1"/>
              </a:solidFill>
            </a:endParaRPr>
          </a:p>
        </p:txBody>
      </p:sp>
      <p:cxnSp>
        <p:nvCxnSpPr>
          <p:cNvPr id="14" name="Ευθεία γραμμή σύνδεσης 13"/>
          <p:cNvCxnSpPr/>
          <p:nvPr/>
        </p:nvCxnSpPr>
        <p:spPr>
          <a:xfrm>
            <a:off x="6372200" y="3789040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1045931" y="4077072"/>
            <a:ext cx="475252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Έκρηξη 2 17"/>
          <p:cNvSpPr/>
          <p:nvPr/>
        </p:nvSpPr>
        <p:spPr>
          <a:xfrm>
            <a:off x="5215717" y="3645024"/>
            <a:ext cx="4183142" cy="2596172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Αντιστρέφουμε τους όρους του 2</a:t>
            </a:r>
            <a:r>
              <a:rPr lang="el-GR" b="1" baseline="30000" dirty="0" smtClean="0">
                <a:solidFill>
                  <a:schemeClr val="tx1"/>
                </a:solidFill>
              </a:rPr>
              <a:t>ου</a:t>
            </a:r>
            <a:r>
              <a:rPr lang="el-GR" b="1" dirty="0" smtClean="0">
                <a:solidFill>
                  <a:schemeClr val="tx1"/>
                </a:solidFill>
              </a:rPr>
              <a:t> κλάσματος…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043608" y="4509120"/>
            <a:ext cx="3524037" cy="17320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Διαβάζουμε- Κατανοούμε-Μαθαίνουμε τους κανόνες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7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"Μαθαίνοντας από τα λάθη μας"           Λιάνα Λιγνού - Μαθηματικός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4" name="Ορθογώνιο 3"/>
            <p:cNvSpPr/>
            <p:nvPr/>
          </p:nvSpPr>
          <p:spPr>
            <a:xfrm>
              <a:off x="7740352" y="1824481"/>
              <a:ext cx="648072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7" name="Ευθεία γραμμή σύνδεσης 6"/>
          <p:cNvCxnSpPr/>
          <p:nvPr/>
        </p:nvCxnSpPr>
        <p:spPr>
          <a:xfrm>
            <a:off x="3635896" y="476672"/>
            <a:ext cx="4428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827584" y="764704"/>
            <a:ext cx="691276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827584" y="1268760"/>
            <a:ext cx="4896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V="1">
            <a:off x="971600" y="2184521"/>
            <a:ext cx="6480720" cy="236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683568" y="3623883"/>
            <a:ext cx="4104456" cy="180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Διαβάζουμε-Κατανοούμε-Μαθαίνουμε τους κανόνες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566</Words>
  <Application>Microsoft Office PowerPoint</Application>
  <PresentationFormat>Προβολή στην οθόνη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Η διδακτική αξία του λάθους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ΛΙΑΝΑ ΛΙΓΝΟΥ</dc:creator>
  <cp:lastModifiedBy>ΛΙΑΝΑ ΛΙΓΝΟΥ</cp:lastModifiedBy>
  <cp:revision>56</cp:revision>
  <dcterms:created xsi:type="dcterms:W3CDTF">2014-05-04T08:29:40Z</dcterms:created>
  <dcterms:modified xsi:type="dcterms:W3CDTF">2014-10-18T10:49:02Z</dcterms:modified>
</cp:coreProperties>
</file>